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1" r:id="rId2"/>
    <p:sldId id="273" r:id="rId3"/>
    <p:sldId id="280" r:id="rId4"/>
    <p:sldId id="284" r:id="rId5"/>
    <p:sldId id="285" r:id="rId6"/>
    <p:sldId id="263" r:id="rId7"/>
    <p:sldId id="286" r:id="rId8"/>
    <p:sldId id="257" r:id="rId9"/>
    <p:sldId id="260" r:id="rId10"/>
    <p:sldId id="259" r:id="rId11"/>
    <p:sldId id="264" r:id="rId12"/>
    <p:sldId id="265" r:id="rId13"/>
    <p:sldId id="266" r:id="rId14"/>
    <p:sldId id="267" r:id="rId15"/>
    <p:sldId id="268" r:id="rId16"/>
    <p:sldId id="271" r:id="rId17"/>
    <p:sldId id="269" r:id="rId18"/>
    <p:sldId id="270" r:id="rId19"/>
    <p:sldId id="277" r:id="rId20"/>
    <p:sldId id="272" r:id="rId21"/>
  </p:sldIdLst>
  <p:sldSz cx="9144000" cy="5143500" type="screen16x9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108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7242699323957691"/>
          <c:y val="8.9803870043179152E-3"/>
          <c:w val="0.3995647355653732"/>
          <c:h val="0.9820392259913641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flip="none" rotWithShape="1">
              <a:gsLst>
                <a:gs pos="0">
                  <a:schemeClr val="accent5">
                    <a:lumMod val="75000"/>
                    <a:shade val="30000"/>
                    <a:satMod val="115000"/>
                  </a:schemeClr>
                </a:gs>
                <a:gs pos="50000">
                  <a:schemeClr val="accent5">
                    <a:lumMod val="75000"/>
                    <a:shade val="67500"/>
                    <a:satMod val="115000"/>
                  </a:schemeClr>
                </a:gs>
                <a:gs pos="100000">
                  <a:schemeClr val="accent5">
                    <a:lumMod val="75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Строительство</c:v>
                </c:pt>
                <c:pt idx="1">
                  <c:v>Обеспечение электрической энергией, газом и паром; кондиционирование воздуха</c:v>
                </c:pt>
                <c:pt idx="2">
                  <c:v>Деятельность гостиниц и предприятий общественного питания</c:v>
                </c:pt>
                <c:pt idx="3">
                  <c:v>Торговля оптовая и розничная; ремонт автотранспортных средств и мотоциклов</c:v>
                </c:pt>
                <c:pt idx="4">
                  <c:v>Сельское,  лесное хозяйство, охота, рыболовство и рыбоводство</c:v>
                </c:pt>
                <c:pt idx="5">
                  <c:v>Деятельность в области здравоохранения и социальных услуг</c:v>
                </c:pt>
                <c:pt idx="6">
                  <c:v>Образование</c:v>
                </c:pt>
                <c:pt idx="7">
                  <c:v>Транспортировка и хранение</c:v>
                </c:pt>
                <c:pt idx="8">
                  <c:v>Обрабатывающие производства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3.3723658836922938</c:v>
                </c:pt>
                <c:pt idx="1">
                  <c:v>3.6645291698612947</c:v>
                </c:pt>
                <c:pt idx="2">
                  <c:v>4.7431518784414859</c:v>
                </c:pt>
                <c:pt idx="3">
                  <c:v>5.2746218721683977</c:v>
                </c:pt>
                <c:pt idx="4">
                  <c:v>7.9976069329244215</c:v>
                </c:pt>
                <c:pt idx="5">
                  <c:v>12.954508491903068</c:v>
                </c:pt>
                <c:pt idx="6">
                  <c:v>13.168258172440231</c:v>
                </c:pt>
                <c:pt idx="7">
                  <c:v>15.328988638739807</c:v>
                </c:pt>
                <c:pt idx="8">
                  <c:v>19.574359331799911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312064"/>
        <c:axId val="26330240"/>
      </c:barChart>
      <c:catAx>
        <c:axId val="2631206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26330240"/>
        <c:crosses val="autoZero"/>
        <c:auto val="1"/>
        <c:lblAlgn val="ctr"/>
        <c:lblOffset val="100"/>
        <c:noMultiLvlLbl val="0"/>
      </c:catAx>
      <c:valAx>
        <c:axId val="26330240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263120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2916666666666665E-2"/>
          <c:y val="3.4375000000000003E-2"/>
          <c:w val="0.626505249343832"/>
          <c:h val="0.553432332677165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Завершат обучение</c:v>
                </c:pt>
              </c:strCache>
            </c:strRef>
          </c:tx>
          <c:spPr>
            <a:gradFill flip="none" rotWithShape="1">
              <a:gsLst>
                <a:gs pos="0">
                  <a:schemeClr val="accent3">
                    <a:lumMod val="75000"/>
                    <a:shade val="30000"/>
                    <a:satMod val="115000"/>
                  </a:schemeClr>
                </a:gs>
                <a:gs pos="50000">
                  <a:schemeClr val="accent3">
                    <a:lumMod val="75000"/>
                    <a:shade val="67500"/>
                    <a:satMod val="115000"/>
                  </a:schemeClr>
                </a:gs>
                <a:gs pos="100000">
                  <a:schemeClr val="accent3">
                    <a:lumMod val="7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c:spPr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9 кл.</c:v>
                </c:pt>
                <c:pt idx="1">
                  <c:v>11 кл.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30429</c:v>
                </c:pt>
                <c:pt idx="1">
                  <c:v>15078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Продолжат обучение в 10-м классе</c:v>
                </c:pt>
              </c:strCache>
            </c:strRef>
          </c:tx>
          <c:spPr>
            <a:gradFill flip="none" rotWithShape="1">
              <a:gsLst>
                <a:gs pos="0">
                  <a:schemeClr val="accent5">
                    <a:lumMod val="75000"/>
                    <a:shade val="30000"/>
                    <a:satMod val="115000"/>
                  </a:schemeClr>
                </a:gs>
                <a:gs pos="50000">
                  <a:schemeClr val="accent5">
                    <a:lumMod val="75000"/>
                    <a:shade val="67500"/>
                    <a:satMod val="115000"/>
                  </a:schemeClr>
                </a:gs>
                <a:gs pos="100000">
                  <a:schemeClr val="accent5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</c:spPr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9 кл.</c:v>
                </c:pt>
                <c:pt idx="1">
                  <c:v>11 кл.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14000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458496"/>
        <c:axId val="106516480"/>
      </c:barChart>
      <c:catAx>
        <c:axId val="1064584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accent2">
                    <a:lumMod val="50000"/>
                  </a:schemeClr>
                </a:solidFill>
              </a:defRPr>
            </a:pPr>
            <a:endParaRPr lang="ru-RU"/>
          </a:p>
        </c:txPr>
        <c:crossAx val="106516480"/>
        <c:crosses val="autoZero"/>
        <c:auto val="1"/>
        <c:lblAlgn val="ctr"/>
        <c:lblOffset val="100"/>
        <c:noMultiLvlLbl val="0"/>
      </c:catAx>
      <c:valAx>
        <c:axId val="1065164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6458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73778439675590324"/>
          <c:w val="0.66552839158222188"/>
          <c:h val="0.20904447474819968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solidFill>
            <a:schemeClr val="tx2">
              <a:lumMod val="50000"/>
            </a:schemeClr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1508243803948319"/>
          <c:y val="0"/>
          <c:w val="0.58491756196051681"/>
          <c:h val="1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flip="none" rotWithShape="1">
              <a:gsLst>
                <a:gs pos="0">
                  <a:schemeClr val="accent5">
                    <a:lumMod val="75000"/>
                    <a:shade val="30000"/>
                    <a:satMod val="115000"/>
                  </a:schemeClr>
                </a:gs>
                <a:gs pos="50000">
                  <a:schemeClr val="accent5">
                    <a:lumMod val="75000"/>
                    <a:shade val="67500"/>
                    <a:satMod val="115000"/>
                  </a:schemeClr>
                </a:gs>
                <a:gs pos="100000">
                  <a:schemeClr val="accent5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</c:spPr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ЭЛЕКТРО- И ТЕПЛОЭНЕРГЕТИКА</c:v>
                </c:pt>
                <c:pt idx="1">
                  <c:v>ИНФОРМАЦИОННАЯ БЕЗОПАСНОСТЬ; 
ИНФОРМАТИКА И ВЫЧИСЛИТЕЛЬНАЯ ТЕХНИКА</c:v>
                </c:pt>
                <c:pt idx="2">
                  <c:v>КЛИНИЧЕСКАЯ МЕДИЦИНА</c:v>
                </c:pt>
                <c:pt idx="3">
                  <c:v>ПРОМЫШЛЕННАЯ ЭКОЛОГИЯ И БИОТЕХНОЛОГИИ</c:v>
                </c:pt>
                <c:pt idx="4">
                  <c:v>СЕРВИС И ТУРИЗМ</c:v>
                </c:pt>
                <c:pt idx="5">
                  <c:v>ТЕХНИКА И ТЕХНОЛОГИИ СТРОИТЕЛЬСТВА</c:v>
                </c:pt>
                <c:pt idx="6">
                  <c:v>ОБРАЗОВАНИЕ И ПЕДАГОГИЧЕСКИЕ НАУКИ</c:v>
                </c:pt>
                <c:pt idx="7">
                  <c:v>СЕЛЬСКОЕ, ЛЕСНОЕ И РЫБНОЕ ХОЗЯЙСТВО</c:v>
                </c:pt>
                <c:pt idx="8">
                  <c:v>ТЕХНИКА И ТЕХНОЛОГИИ НАЗЕМНОГО ТРАНСПОРТА</c:v>
                </c:pt>
                <c:pt idx="9">
                  <c:v>МАШИНОСТРОЕНИЕ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400</c:v>
                </c:pt>
                <c:pt idx="1">
                  <c:v>405</c:v>
                </c:pt>
                <c:pt idx="2">
                  <c:v>430</c:v>
                </c:pt>
                <c:pt idx="3">
                  <c:v>550</c:v>
                </c:pt>
                <c:pt idx="4">
                  <c:v>825</c:v>
                </c:pt>
                <c:pt idx="5">
                  <c:v>900</c:v>
                </c:pt>
                <c:pt idx="6">
                  <c:v>954</c:v>
                </c:pt>
                <c:pt idx="7">
                  <c:v>1000</c:v>
                </c:pt>
                <c:pt idx="8">
                  <c:v>1000</c:v>
                </c:pt>
                <c:pt idx="9">
                  <c:v>1300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6691584"/>
        <c:axId val="106726144"/>
        <c:axId val="0"/>
      </c:bar3DChart>
      <c:catAx>
        <c:axId val="10669158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106726144"/>
        <c:crosses val="autoZero"/>
        <c:auto val="1"/>
        <c:lblAlgn val="ctr"/>
        <c:lblOffset val="100"/>
        <c:noMultiLvlLbl val="0"/>
      </c:catAx>
      <c:valAx>
        <c:axId val="1067261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6691584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txPr>
    <a:bodyPr/>
    <a:lstStyle/>
    <a:p>
      <a:pPr>
        <a:defRPr sz="1800">
          <a:solidFill>
            <a:srgbClr val="00206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2931679976734614"/>
          <c:y val="3.8464164724643937E-2"/>
          <c:w val="0.43407819882758125"/>
          <c:h val="0.9230716705507121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flip="none" rotWithShape="1">
              <a:gsLst>
                <a:gs pos="0">
                  <a:schemeClr val="accent5">
                    <a:lumMod val="75000"/>
                    <a:shade val="30000"/>
                    <a:satMod val="115000"/>
                  </a:schemeClr>
                </a:gs>
                <a:gs pos="50000">
                  <a:schemeClr val="accent5">
                    <a:lumMod val="75000"/>
                    <a:shade val="67500"/>
                    <a:satMod val="115000"/>
                  </a:schemeClr>
                </a:gs>
                <a:gs pos="100000">
                  <a:schemeClr val="accent5">
                    <a:lumMod val="75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</c:spPr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Деятельность финансов и страхования</c:v>
                </c:pt>
                <c:pt idx="1">
                  <c:v>Деятельность по операциям с недвижимым имуществам</c:v>
                </c:pt>
                <c:pt idx="2">
                  <c:v>Добыча полезных ископаемых</c:v>
                </c:pt>
                <c:pt idx="3">
                  <c:v>Деятельность в области культуры, спорта, организации досуга и развлечений</c:v>
                </c:pt>
                <c:pt idx="4">
                  <c:v>Водоснабжение, водоотведение, организация сбора и утилизация отходов, деятельность по ликвидации загрязнений</c:v>
                </c:pt>
                <c:pt idx="5">
                  <c:v>Предоставление прочих видов услуг</c:v>
                </c:pt>
                <c:pt idx="6">
                  <c:v>Государственное управление и обеспечение военной безопасности; социальное обеспечение</c:v>
                </c:pt>
                <c:pt idx="7">
                  <c:v>Деятельность административная и сопутствующие дополнительные услуги</c:v>
                </c:pt>
                <c:pt idx="8">
                  <c:v>Деятельность в области информации и связи</c:v>
                </c:pt>
                <c:pt idx="9">
                  <c:v>Деятельность профессиональная, научная и техническая</c:v>
                </c:pt>
              </c:strCache>
            </c:strRef>
          </c:cat>
          <c:val>
            <c:numRef>
              <c:f>Лист1!$B$2:$B$11</c:f>
              <c:numCache>
                <c:formatCode>0.0</c:formatCode>
                <c:ptCount val="10"/>
                <c:pt idx="0">
                  <c:v>5.1694895564694129E-2</c:v>
                </c:pt>
                <c:pt idx="1">
                  <c:v>0.55296113008526759</c:v>
                </c:pt>
                <c:pt idx="2">
                  <c:v>0.70688413373295234</c:v>
                </c:pt>
                <c:pt idx="3">
                  <c:v>1.1837550242791757</c:v>
                </c:pt>
                <c:pt idx="4">
                  <c:v>1.253456007063033</c:v>
                </c:pt>
                <c:pt idx="5">
                  <c:v>1.5276132060128713</c:v>
                </c:pt>
                <c:pt idx="6">
                  <c:v>1.5816314676703609</c:v>
                </c:pt>
                <c:pt idx="7">
                  <c:v>1.7570456076764016</c:v>
                </c:pt>
                <c:pt idx="8">
                  <c:v>2.2786412955089332</c:v>
                </c:pt>
                <c:pt idx="9">
                  <c:v>3.0279268604353988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894336"/>
        <c:axId val="28895872"/>
      </c:barChart>
      <c:catAx>
        <c:axId val="2889433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28895872"/>
        <c:crosses val="autoZero"/>
        <c:auto val="1"/>
        <c:lblAlgn val="ctr"/>
        <c:lblOffset val="100"/>
        <c:noMultiLvlLbl val="0"/>
      </c:catAx>
      <c:valAx>
        <c:axId val="28895872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288943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900">
          <a:solidFill>
            <a:schemeClr val="tx2">
              <a:lumMod val="50000"/>
            </a:schemeClr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7455169904436421"/>
          <c:y val="0"/>
          <c:w val="0.38541119860017498"/>
          <c:h val="0.9702859258234801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</c:spPr>
          <c:invertIfNegative val="0"/>
          <c:dLbls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1275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Электро- и теплоэнергетика</c:v>
                </c:pt>
                <c:pt idx="1">
                  <c:v>Электроника, радиотехника и системы связи</c:v>
                </c:pt>
                <c:pt idx="2">
                  <c:v>Клиническая медицина</c:v>
                </c:pt>
                <c:pt idx="3">
                  <c:v>Промышленная экология и биотехнологии</c:v>
                </c:pt>
                <c:pt idx="4">
                  <c:v>Сестринское дело</c:v>
                </c:pt>
                <c:pt idx="5">
                  <c:v>Сервис и туризм</c:v>
                </c:pt>
                <c:pt idx="6">
                  <c:v>Техника и технологии строительства</c:v>
                </c:pt>
                <c:pt idx="7">
                  <c:v>Образование и педагогические науки</c:v>
                </c:pt>
                <c:pt idx="8">
                  <c:v>Техника и технологии наземного транспорта</c:v>
                </c:pt>
                <c:pt idx="9">
                  <c:v>Сельское, лесное и рыбное хозяйство</c:v>
                </c:pt>
                <c:pt idx="10">
                  <c:v>Машиностроение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375</c:v>
                </c:pt>
                <c:pt idx="1">
                  <c:v>425</c:v>
                </c:pt>
                <c:pt idx="2">
                  <c:v>430</c:v>
                </c:pt>
                <c:pt idx="3">
                  <c:v>550</c:v>
                </c:pt>
                <c:pt idx="4">
                  <c:v>625</c:v>
                </c:pt>
                <c:pt idx="5">
                  <c:v>725</c:v>
                </c:pt>
                <c:pt idx="6">
                  <c:v>825</c:v>
                </c:pt>
                <c:pt idx="7">
                  <c:v>917</c:v>
                </c:pt>
                <c:pt idx="8">
                  <c:v>1000</c:v>
                </c:pt>
                <c:pt idx="9">
                  <c:v>1050</c:v>
                </c:pt>
                <c:pt idx="10">
                  <c:v>1275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502912"/>
        <c:axId val="32504448"/>
      </c:barChart>
      <c:catAx>
        <c:axId val="3250291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2504448"/>
        <c:crosses val="autoZero"/>
        <c:auto val="1"/>
        <c:lblAlgn val="ctr"/>
        <c:lblOffset val="100"/>
        <c:noMultiLvlLbl val="0"/>
      </c:catAx>
      <c:valAx>
        <c:axId val="325044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25029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30257749138984"/>
          <c:y val="7.7945167667682128E-2"/>
          <c:w val="0.89069742250861017"/>
          <c:h val="0.444020209143828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tx2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завершили обучение 
в 9-м классе</c:v>
                </c:pt>
                <c:pt idx="1">
                  <c:v>из них продолжили обучение 
в 10-м классе</c:v>
                </c:pt>
                <c:pt idx="2">
                  <c:v>не сдали ОГЭ (ГИА - 9 классов)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27349</c:v>
                </c:pt>
                <c:pt idx="1">
                  <c:v>13558</c:v>
                </c:pt>
                <c:pt idx="2">
                  <c:v>984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405760"/>
        <c:axId val="54407552"/>
      </c:barChart>
      <c:catAx>
        <c:axId val="544057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54407552"/>
        <c:crosses val="autoZero"/>
        <c:auto val="1"/>
        <c:lblAlgn val="ctr"/>
        <c:lblOffset val="100"/>
        <c:noMultiLvlLbl val="0"/>
      </c:catAx>
      <c:valAx>
        <c:axId val="544075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44057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flip="none" rotWithShape="1">
              <a:gsLst>
                <a:gs pos="0">
                  <a:schemeClr val="accent3">
                    <a:lumMod val="75000"/>
                    <a:shade val="30000"/>
                    <a:satMod val="115000"/>
                  </a:schemeClr>
                </a:gs>
                <a:gs pos="50000">
                  <a:schemeClr val="accent3">
                    <a:lumMod val="75000"/>
                    <a:shade val="67500"/>
                    <a:satMod val="115000"/>
                  </a:schemeClr>
                </a:gs>
                <a:gs pos="100000">
                  <a:schemeClr val="accent3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tx2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завершили обучение 
в 11 классе</c:v>
                </c:pt>
                <c:pt idx="1">
                  <c:v>не сдали ЕГЭ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13545</c:v>
                </c:pt>
                <c:pt idx="1">
                  <c:v>165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456704"/>
        <c:axId val="54458240"/>
      </c:barChart>
      <c:catAx>
        <c:axId val="544567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54458240"/>
        <c:crosses val="autoZero"/>
        <c:auto val="1"/>
        <c:lblAlgn val="ctr"/>
        <c:lblOffset val="100"/>
        <c:noMultiLvlLbl val="0"/>
      </c:catAx>
      <c:valAx>
        <c:axId val="544582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4456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050" dirty="0"/>
              <a:t>По программам СПО</a:t>
            </a:r>
          </a:p>
        </c:rich>
      </c:tx>
      <c:layout>
        <c:manualLayout>
          <c:xMode val="edge"/>
          <c:yMode val="edge"/>
          <c:x val="0.33699331026711316"/>
          <c:y val="5.978620077995100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096917472132725"/>
          <c:y val="8.6114490103736119E-2"/>
          <c:w val="0.75467899400066663"/>
          <c:h val="0.8088762265586311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dLbls>
            <c:dLbl>
              <c:idx val="0"/>
              <c:layout>
                <c:manualLayout>
                  <c:x val="-7.0492972494103995E-2"/>
                  <c:y val="-6.80315837966980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lt1"/>
              </a:solidFill>
              <a:ln w="25400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04.07</c:v>
                </c:pt>
                <c:pt idx="1">
                  <c:v>11.07</c:v>
                </c:pt>
                <c:pt idx="2">
                  <c:v>18.07</c:v>
                </c:pt>
                <c:pt idx="3">
                  <c:v>25.07</c:v>
                </c:pt>
                <c:pt idx="4">
                  <c:v>01.08</c:v>
                </c:pt>
                <c:pt idx="5">
                  <c:v>08.08</c:v>
                </c:pt>
                <c:pt idx="6">
                  <c:v>15.08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6341</c:v>
                </c:pt>
                <c:pt idx="1">
                  <c:v>11186</c:v>
                </c:pt>
                <c:pt idx="2">
                  <c:v>14538</c:v>
                </c:pt>
                <c:pt idx="3">
                  <c:v>16684</c:v>
                </c:pt>
                <c:pt idx="4">
                  <c:v>18082</c:v>
                </c:pt>
                <c:pt idx="5">
                  <c:v>19061</c:v>
                </c:pt>
                <c:pt idx="6">
                  <c:v>20052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dLbls>
            <c:dLbl>
              <c:idx val="1"/>
              <c:layout>
                <c:manualLayout>
                  <c:x val="-9.280540644535433E-2"/>
                  <c:y val="-2.67226200455841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0705517815093715"/>
                  <c:y val="-2.66485542010483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051074496690973"/>
                  <c:y val="-1.96802627990829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0315960828200661"/>
                  <c:y val="-3.98474243602562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1098152599124036"/>
                  <c:y val="-3.24803978009177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10756900994740422"/>
                  <c:y val="-4.39812243084101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lt1"/>
              </a:solidFill>
              <a:ln w="25400" cap="flat" cmpd="sng" algn="ctr">
                <a:solidFill>
                  <a:schemeClr val="accent2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04.07</c:v>
                </c:pt>
                <c:pt idx="1">
                  <c:v>11.07</c:v>
                </c:pt>
                <c:pt idx="2">
                  <c:v>18.07</c:v>
                </c:pt>
                <c:pt idx="3">
                  <c:v>25.07</c:v>
                </c:pt>
                <c:pt idx="4">
                  <c:v>01.08</c:v>
                </c:pt>
                <c:pt idx="5">
                  <c:v>08.08</c:v>
                </c:pt>
                <c:pt idx="6">
                  <c:v>15.08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1">
                  <c:v>9373</c:v>
                </c:pt>
                <c:pt idx="2">
                  <c:v>11749</c:v>
                </c:pt>
                <c:pt idx="3">
                  <c:v>13565</c:v>
                </c:pt>
                <c:pt idx="4">
                  <c:v>14757</c:v>
                </c:pt>
                <c:pt idx="5">
                  <c:v>15634</c:v>
                </c:pt>
                <c:pt idx="6">
                  <c:v>15958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dLbls>
            <c:dLbl>
              <c:idx val="0"/>
              <c:layout>
                <c:manualLayout>
                  <c:x val="-8.7028361103832098E-4"/>
                  <c:y val="-3.40157918983490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6384846128207976E-3"/>
                  <c:y val="3.08564199937380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5455727096602303E-2"/>
                  <c:y val="7.37006592456886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5422572740336842E-2"/>
                  <c:y val="3.97509251108851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6342533761522003E-2"/>
                  <c:y val="6.51969344718356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2861399317368723E-2"/>
                  <c:y val="6.80315837966980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9380264873215436E-2"/>
                  <c:y val="6.23622851469732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lt1"/>
              </a:solidFill>
              <a:ln w="25400" cap="flat" cmpd="sng" algn="ctr">
                <a:solidFill>
                  <a:schemeClr val="accent3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04.07</c:v>
                </c:pt>
                <c:pt idx="1">
                  <c:v>11.07</c:v>
                </c:pt>
                <c:pt idx="2">
                  <c:v>18.07</c:v>
                </c:pt>
                <c:pt idx="3">
                  <c:v>25.07</c:v>
                </c:pt>
                <c:pt idx="4">
                  <c:v>01.08</c:v>
                </c:pt>
                <c:pt idx="5">
                  <c:v>08.08</c:v>
                </c:pt>
                <c:pt idx="6">
                  <c:v>15.08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4275</c:v>
                </c:pt>
                <c:pt idx="1">
                  <c:v>8953</c:v>
                </c:pt>
                <c:pt idx="2">
                  <c:v>11389</c:v>
                </c:pt>
                <c:pt idx="3">
                  <c:v>12756</c:v>
                </c:pt>
                <c:pt idx="4">
                  <c:v>13634</c:v>
                </c:pt>
                <c:pt idx="5">
                  <c:v>14461</c:v>
                </c:pt>
                <c:pt idx="6">
                  <c:v>15459</c:v>
                </c:pt>
              </c:numCache>
            </c:numRef>
          </c:val>
          <c:smooth val="0"/>
        </c:ser>
        <c:dLbls>
          <c:dLblPos val="l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3812608"/>
        <c:axId val="53822592"/>
      </c:lineChart>
      <c:catAx>
        <c:axId val="538126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 b="1"/>
            </a:pPr>
            <a:endParaRPr lang="ru-RU"/>
          </a:p>
        </c:txPr>
        <c:crossAx val="53822592"/>
        <c:crosses val="autoZero"/>
        <c:auto val="1"/>
        <c:lblAlgn val="ctr"/>
        <c:lblOffset val="100"/>
        <c:noMultiLvlLbl val="0"/>
      </c:catAx>
      <c:valAx>
        <c:axId val="53822592"/>
        <c:scaling>
          <c:orientation val="minMax"/>
          <c:min val="400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>
                    <a:solidFill>
                      <a:srgbClr val="002060"/>
                    </a:solidFill>
                  </a:defRPr>
                </a:pPr>
                <a:r>
                  <a:rPr lang="ru-RU" sz="1400" dirty="0" smtClean="0">
                    <a:solidFill>
                      <a:srgbClr val="002060"/>
                    </a:solidFill>
                  </a:rPr>
                  <a:t>Количество заявлений</a:t>
                </a:r>
                <a:endParaRPr lang="ru-RU" sz="1400" dirty="0">
                  <a:solidFill>
                    <a:srgbClr val="002060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3812608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71564950833127383"/>
          <c:y val="0.64292267902436451"/>
          <c:w val="0.17411979026139954"/>
          <c:h val="0.18842350849905565"/>
        </c:manualLayout>
      </c:layout>
      <c:overlay val="0"/>
      <c:txPr>
        <a:bodyPr/>
        <a:lstStyle/>
        <a:p>
          <a:pPr>
            <a:defRPr sz="1050"/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effectLst>
      <a:softEdge rad="31750"/>
    </a:effectLst>
  </c:spPr>
  <c:txPr>
    <a:bodyPr/>
    <a:lstStyle/>
    <a:p>
      <a:pPr>
        <a:defRPr sz="7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3.1126341306905281E-2"/>
          <c:y val="4.5952254390627716E-2"/>
          <c:w val="0.73254115555787924"/>
          <c:h val="0.720598446577831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 базе 9 кл.</c:v>
                </c:pt>
                <c:pt idx="1">
                  <c:v>На базе 11 кл.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3.7</c:v>
                </c:pt>
                <c:pt idx="1">
                  <c:v>3.8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spPr>
            <a:gradFill flip="none" rotWithShape="1">
              <a:gsLst>
                <a:gs pos="0">
                  <a:schemeClr val="accent2">
                    <a:lumMod val="75000"/>
                    <a:shade val="30000"/>
                    <a:satMod val="115000"/>
                  </a:schemeClr>
                </a:gs>
                <a:gs pos="50000">
                  <a:schemeClr val="accent2">
                    <a:lumMod val="75000"/>
                    <a:shade val="67500"/>
                    <a:satMod val="115000"/>
                  </a:schemeClr>
                </a:gs>
                <a:gs pos="100000">
                  <a:schemeClr val="accent2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 базе 9 кл.</c:v>
                </c:pt>
                <c:pt idx="1">
                  <c:v>На базе 11 кл.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3.79</c:v>
                </c:pt>
                <c:pt idx="1">
                  <c:v>3.98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907840"/>
        <c:axId val="53909376"/>
      </c:barChart>
      <c:catAx>
        <c:axId val="53907840"/>
        <c:scaling>
          <c:orientation val="minMax"/>
        </c:scaling>
        <c:delete val="0"/>
        <c:axPos val="b"/>
        <c:majorTickMark val="out"/>
        <c:minorTickMark val="none"/>
        <c:tickLblPos val="nextTo"/>
        <c:crossAx val="53909376"/>
        <c:crosses val="autoZero"/>
        <c:auto val="1"/>
        <c:lblAlgn val="ctr"/>
        <c:lblOffset val="100"/>
        <c:noMultiLvlLbl val="0"/>
      </c:catAx>
      <c:valAx>
        <c:axId val="539093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3907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400749589914849"/>
          <c:y val="0.23342994569230871"/>
          <c:w val="0.25053486704091699"/>
          <c:h val="0.413744061117392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>
          <a:solidFill>
            <a:schemeClr val="tx2">
              <a:lumMod val="50000"/>
            </a:schemeClr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945841839214543"/>
          <c:y val="4.721861407114699E-2"/>
          <c:w val="0.4287513366384757"/>
          <c:h val="0.9055627718577060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135</a:t>
                    </a:r>
                    <a:r>
                      <a:rPr lang="ru-RU" dirty="0" smtClean="0"/>
                      <a:t> </a:t>
                    </a:r>
                    <a:r>
                      <a:rPr lang="ru-RU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(2%)</a:t>
                    </a:r>
                    <a:endParaRPr lang="en-US" dirty="0">
                      <a:solidFill>
                        <a:schemeClr val="tx2">
                          <a:lumMod val="50000"/>
                        </a:schemeClr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864197530864196E-3"/>
                  <c:y val="8.585202558390361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1000</a:t>
                    </a:r>
                    <a:r>
                      <a:rPr lang="ru-RU" dirty="0" smtClean="0"/>
                      <a:t> </a:t>
                    </a:r>
                    <a:r>
                      <a:rPr lang="ru-RU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(12,5%)</a:t>
                    </a:r>
                    <a:endParaRPr lang="en-US" dirty="0">
                      <a:solidFill>
                        <a:schemeClr val="tx2">
                          <a:lumMod val="50000"/>
                        </a:schemeClr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2602</a:t>
                    </a:r>
                    <a:r>
                      <a:rPr lang="ru-RU" dirty="0" smtClean="0"/>
                      <a:t> </a:t>
                    </a:r>
                    <a:r>
                      <a:rPr lang="ru-RU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(32,5%)</a:t>
                    </a:r>
                    <a:endParaRPr lang="en-US" dirty="0">
                      <a:solidFill>
                        <a:schemeClr val="tx2">
                          <a:lumMod val="50000"/>
                        </a:schemeClr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4288</a:t>
                    </a:r>
                    <a:r>
                      <a:rPr lang="ru-RU" dirty="0" smtClean="0"/>
                      <a:t> </a:t>
                    </a:r>
                    <a:r>
                      <a:rPr lang="ru-RU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(53%)</a:t>
                    </a:r>
                    <a:endParaRPr lang="en-US" dirty="0">
                      <a:solidFill>
                        <a:schemeClr val="tx2">
                          <a:lumMod val="50000"/>
                        </a:schemeClr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Страны Ближнего Зарубежья (9 стран)</c:v>
                </c:pt>
                <c:pt idx="1">
                  <c:v>Субъекты РФ (36 субъектов)</c:v>
                </c:pt>
                <c:pt idx="2">
                  <c:v>г. Новосибирск</c:v>
                </c:pt>
                <c:pt idx="3">
                  <c:v>МРиГО НСО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135</c:v>
                </c:pt>
                <c:pt idx="1">
                  <c:v>1000</c:v>
                </c:pt>
                <c:pt idx="2">
                  <c:v>2602</c:v>
                </c:pt>
                <c:pt idx="3">
                  <c:v>4288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421568"/>
        <c:axId val="99439744"/>
      </c:barChart>
      <c:catAx>
        <c:axId val="99421568"/>
        <c:scaling>
          <c:orientation val="minMax"/>
        </c:scaling>
        <c:delete val="0"/>
        <c:axPos val="l"/>
        <c:majorTickMark val="out"/>
        <c:minorTickMark val="none"/>
        <c:tickLblPos val="nextTo"/>
        <c:crossAx val="99439744"/>
        <c:crosses val="autoZero"/>
        <c:auto val="1"/>
        <c:lblAlgn val="ctr"/>
        <c:lblOffset val="100"/>
        <c:noMultiLvlLbl val="0"/>
      </c:catAx>
      <c:valAx>
        <c:axId val="994397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9421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solidFill>
            <a:schemeClr val="tx2">
              <a:lumMod val="50000"/>
            </a:schemeClr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0"/>
    <c:plotArea>
      <c:layout>
        <c:manualLayout>
          <c:layoutTarget val="inner"/>
          <c:xMode val="edge"/>
          <c:yMode val="edge"/>
          <c:x val="1.298945415919661E-4"/>
          <c:y val="4.11599625818522E-2"/>
          <c:w val="0.97441232694766444"/>
          <c:h val="0.532273152478952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Очная форма обучения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</c:spPr>
          <c:invertIfNegative val="0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1960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Очно-заочная форма обучения</c:v>
                </c:pt>
              </c:strCache>
            </c:strRef>
          </c:tx>
          <c:spPr>
            <a:gradFill flip="none" rotWithShape="1">
              <a:gsLst>
                <a:gs pos="0">
                  <a:schemeClr val="accent3">
                    <a:lumMod val="75000"/>
                    <a:shade val="30000"/>
                    <a:satMod val="115000"/>
                  </a:schemeClr>
                </a:gs>
                <a:gs pos="50000">
                  <a:schemeClr val="accent3">
                    <a:lumMod val="75000"/>
                    <a:shade val="67500"/>
                    <a:satMod val="115000"/>
                  </a:schemeClr>
                </a:gs>
                <a:gs pos="100000">
                  <a:schemeClr val="accent3">
                    <a:lumMod val="75000"/>
                    <a:shade val="100000"/>
                    <a:satMod val="115000"/>
                  </a:schemeClr>
                </a:gs>
              </a:gsLst>
              <a:lin ang="8100000" scaled="1"/>
              <a:tileRect/>
            </a:gradFill>
          </c:spPr>
          <c:invertIfNegative val="0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788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359104"/>
        <c:axId val="67360640"/>
      </c:barChart>
      <c:catAx>
        <c:axId val="67359104"/>
        <c:scaling>
          <c:orientation val="minMax"/>
        </c:scaling>
        <c:delete val="1"/>
        <c:axPos val="b"/>
        <c:majorTickMark val="out"/>
        <c:minorTickMark val="none"/>
        <c:tickLblPos val="nextTo"/>
        <c:crossAx val="67360640"/>
        <c:crosses val="autoZero"/>
        <c:auto val="1"/>
        <c:lblAlgn val="ctr"/>
        <c:lblOffset val="100"/>
        <c:noMultiLvlLbl val="0"/>
      </c:catAx>
      <c:valAx>
        <c:axId val="673606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7359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0829444930494765E-2"/>
          <c:y val="0.63696618371721303"/>
          <c:w val="0.88031658802061996"/>
          <c:h val="0.2662944359082619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>
          <a:solidFill>
            <a:schemeClr val="tx2">
              <a:lumMod val="50000"/>
            </a:schemeClr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0A46DE-66AC-4711-A5C5-73A5F88EB7BA}" type="doc">
      <dgm:prSet loTypeId="urn:microsoft.com/office/officeart/2005/8/layout/hList1" loCatId="list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2A6E27AD-EE6B-4523-BE32-2D7C2653F9D0}">
      <dgm:prSet phldrT="[Текст]" custT="1"/>
      <dgm:spPr/>
      <dgm:t>
        <a:bodyPr/>
        <a:lstStyle/>
        <a:p>
          <a:r>
            <a:rPr lang="ru-RU" sz="2000" b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2013-2016 годы</a:t>
          </a:r>
          <a:endParaRPr lang="ru-RU" sz="2000" b="1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1BB8B2-3590-41E6-BF8D-79B052750798}" type="parTrans" cxnId="{A0BD9D77-6B49-4A30-9F3C-0344F9259A90}">
      <dgm:prSet/>
      <dgm:spPr/>
      <dgm:t>
        <a:bodyPr/>
        <a:lstStyle/>
        <a:p>
          <a:endParaRPr lang="ru-RU" sz="140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BF39CB-0F55-42C7-B95B-E6BDB7CEC448}" type="sibTrans" cxnId="{A0BD9D77-6B49-4A30-9F3C-0344F9259A90}">
      <dgm:prSet/>
      <dgm:spPr/>
      <dgm:t>
        <a:bodyPr/>
        <a:lstStyle/>
        <a:p>
          <a:endParaRPr lang="ru-RU" sz="140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F15D4C-FF8D-466A-B373-C4D1BC2216F4}">
      <dgm:prSet phldrT="[Текст]" custT="1"/>
      <dgm:spPr/>
      <dgm:t>
        <a:bodyPr/>
        <a:lstStyle/>
        <a:p>
          <a:r>
            <a:rPr lang="ru-RU" sz="2000" b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23</a:t>
          </a:r>
          <a:r>
            <a:rPr lang="ru-RU" sz="140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профессии</a:t>
          </a:r>
          <a:endParaRPr lang="ru-RU" sz="14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A3E5F1-2C78-4CFA-A93C-FE3CFB7FE04D}" type="parTrans" cxnId="{79BF3BEC-AEEB-4EAF-97CD-2D54BF69B5DF}">
      <dgm:prSet/>
      <dgm:spPr/>
      <dgm:t>
        <a:bodyPr/>
        <a:lstStyle/>
        <a:p>
          <a:endParaRPr lang="ru-RU" sz="140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13C763-320E-46BB-8E52-F84026B64130}" type="sibTrans" cxnId="{79BF3BEC-AEEB-4EAF-97CD-2D54BF69B5DF}">
      <dgm:prSet/>
      <dgm:spPr/>
      <dgm:t>
        <a:bodyPr/>
        <a:lstStyle/>
        <a:p>
          <a:endParaRPr lang="ru-RU" sz="140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919769-7CDF-44A5-A8DA-6ED4DC16DD07}">
      <dgm:prSet phldrT="[Текст]" custT="1"/>
      <dgm:spPr/>
      <dgm:t>
        <a:bodyPr/>
        <a:lstStyle/>
        <a:p>
          <a:r>
            <a:rPr lang="ru-RU" sz="2000" b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2017 год</a:t>
          </a:r>
          <a:endParaRPr lang="ru-RU" sz="2000" b="1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5AC954-501F-47B1-BF39-0656A88C737A}" type="parTrans" cxnId="{21B873D5-E94D-4780-8162-6FD67ECD57BC}">
      <dgm:prSet/>
      <dgm:spPr/>
      <dgm:t>
        <a:bodyPr/>
        <a:lstStyle/>
        <a:p>
          <a:endParaRPr lang="ru-RU" sz="140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CDEE8F-88DC-40CD-B3F1-4C3423604922}" type="sibTrans" cxnId="{21B873D5-E94D-4780-8162-6FD67ECD57BC}">
      <dgm:prSet/>
      <dgm:spPr/>
      <dgm:t>
        <a:bodyPr/>
        <a:lstStyle/>
        <a:p>
          <a:endParaRPr lang="ru-RU" sz="140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366313-379E-4C53-8AE9-F279FD9F9E39}">
      <dgm:prSet phldrT="[Текст]" custT="1"/>
      <dgm:spPr/>
      <dgm:t>
        <a:bodyPr/>
        <a:lstStyle/>
        <a:p>
          <a:r>
            <a:rPr lang="ru-RU" sz="2000" b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ru-RU" sz="140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профессия</a:t>
          </a:r>
          <a:endParaRPr lang="ru-RU" sz="14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25DEA3-74A0-4BF0-BF56-ED50EA2CB063}" type="parTrans" cxnId="{F28F06F1-7812-46E3-B59B-9654DEF3D5CE}">
      <dgm:prSet/>
      <dgm:spPr/>
      <dgm:t>
        <a:bodyPr/>
        <a:lstStyle/>
        <a:p>
          <a:endParaRPr lang="ru-RU" sz="140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0A25C9-04CA-44C4-8964-D63A74F2C8FE}" type="sibTrans" cxnId="{F28F06F1-7812-46E3-B59B-9654DEF3D5CE}">
      <dgm:prSet/>
      <dgm:spPr/>
      <dgm:t>
        <a:bodyPr/>
        <a:lstStyle/>
        <a:p>
          <a:endParaRPr lang="ru-RU" sz="140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F66D17-115F-4B42-9C5E-05144C2AB2C9}">
      <dgm:prSet phldrT="[Текст]" custT="1"/>
      <dgm:spPr/>
      <dgm:t>
        <a:bodyPr/>
        <a:lstStyle/>
        <a:p>
          <a:r>
            <a:rPr lang="ru-RU" sz="2000" b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ru-RU" sz="140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специальности</a:t>
          </a:r>
          <a:endParaRPr lang="ru-RU" sz="14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FD96DC-2A6B-4BDA-A01D-0D62F0230AF5}" type="parTrans" cxnId="{AC10CFF1-7138-4229-9EA3-ECCD5FD34ED5}">
      <dgm:prSet/>
      <dgm:spPr/>
      <dgm:t>
        <a:bodyPr/>
        <a:lstStyle/>
        <a:p>
          <a:endParaRPr lang="ru-RU" sz="140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7C484B-E7C4-4E64-B51C-875B824751FD}" type="sibTrans" cxnId="{AC10CFF1-7138-4229-9EA3-ECCD5FD34ED5}">
      <dgm:prSet/>
      <dgm:spPr/>
      <dgm:t>
        <a:bodyPr/>
        <a:lstStyle/>
        <a:p>
          <a:endParaRPr lang="ru-RU" sz="140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247469-6BBD-4FB3-B66C-44373CF9A8FB}">
      <dgm:prSet custT="1"/>
      <dgm:spPr/>
      <dgm:t>
        <a:bodyPr/>
        <a:lstStyle/>
        <a:p>
          <a:r>
            <a:rPr lang="ru-RU" sz="2000" b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28</a:t>
          </a:r>
          <a:r>
            <a:rPr lang="ru-RU" sz="140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специальностей</a:t>
          </a:r>
          <a:endParaRPr lang="ru-RU" sz="14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AD0457-C92D-401B-91D5-A1E99CC03999}" type="parTrans" cxnId="{0EAA09E7-C588-4AFF-94EA-EAB46FA85CEE}">
      <dgm:prSet/>
      <dgm:spPr/>
      <dgm:t>
        <a:bodyPr/>
        <a:lstStyle/>
        <a:p>
          <a:endParaRPr lang="ru-RU" sz="140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DCF0D9-46AC-42E4-82B6-4FA4E5CD15E6}" type="sibTrans" cxnId="{0EAA09E7-C588-4AFF-94EA-EAB46FA85CEE}">
      <dgm:prSet/>
      <dgm:spPr/>
      <dgm:t>
        <a:bodyPr/>
        <a:lstStyle/>
        <a:p>
          <a:endParaRPr lang="ru-RU" sz="140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44703A-1D34-41E5-A9FB-BEB7662E8B57}">
      <dgm:prSet custT="1"/>
      <dgm:spPr/>
      <dgm:t>
        <a:bodyPr/>
        <a:lstStyle/>
        <a:p>
          <a:pPr>
            <a:lnSpc>
              <a:spcPts val="1200"/>
            </a:lnSpc>
          </a:pPr>
          <a:r>
            <a:rPr lang="ru-RU" sz="2000" b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2018 год </a:t>
          </a:r>
        </a:p>
        <a:p>
          <a:pPr>
            <a:lnSpc>
              <a:spcPts val="1200"/>
            </a:lnSpc>
          </a:pPr>
          <a:r>
            <a:rPr lang="ru-RU" sz="2000" b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(ТОП -50)</a:t>
          </a:r>
          <a:endParaRPr lang="ru-RU" sz="2000" b="1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188BAB-5960-4286-A562-B1CE7F6BA9DF}" type="parTrans" cxnId="{B4378AA9-B8D1-41F1-97F8-4A7725EB4A1A}">
      <dgm:prSet/>
      <dgm:spPr/>
      <dgm:t>
        <a:bodyPr/>
        <a:lstStyle/>
        <a:p>
          <a:endParaRPr lang="ru-RU" sz="140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1E6129-C338-442A-A565-CF7DBAAA2AEE}" type="sibTrans" cxnId="{B4378AA9-B8D1-41F1-97F8-4A7725EB4A1A}">
      <dgm:prSet/>
      <dgm:spPr/>
      <dgm:t>
        <a:bodyPr/>
        <a:lstStyle/>
        <a:p>
          <a:endParaRPr lang="ru-RU" sz="140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3A3C18-4F73-4506-867C-37865FE8CD5B}">
      <dgm:prSet custT="1"/>
      <dgm:spPr/>
      <dgm:t>
        <a:bodyPr/>
        <a:lstStyle/>
        <a:p>
          <a:r>
            <a:rPr lang="ru-RU" sz="2000" b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</a:t>
          </a:r>
          <a:r>
            <a:rPr lang="ru-RU" sz="140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профессий</a:t>
          </a:r>
          <a:endParaRPr lang="ru-RU" sz="14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5B902C-6899-44E8-8315-593B9B009082}" type="parTrans" cxnId="{CD8F9437-85F7-4E5D-ACC9-4FE1BA7F8264}">
      <dgm:prSet/>
      <dgm:spPr/>
      <dgm:t>
        <a:bodyPr/>
        <a:lstStyle/>
        <a:p>
          <a:endParaRPr lang="ru-RU" sz="140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1995F6-2DD1-4858-B230-C13F4B20AC7B}" type="sibTrans" cxnId="{CD8F9437-85F7-4E5D-ACC9-4FE1BA7F8264}">
      <dgm:prSet/>
      <dgm:spPr/>
      <dgm:t>
        <a:bodyPr/>
        <a:lstStyle/>
        <a:p>
          <a:endParaRPr lang="ru-RU" sz="140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D80822-3212-4384-9734-C8B309525EE6}">
      <dgm:prSet custT="1"/>
      <dgm:spPr/>
      <dgm:t>
        <a:bodyPr/>
        <a:lstStyle/>
        <a:p>
          <a:r>
            <a:rPr lang="ru-RU" sz="2000" b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21</a:t>
          </a:r>
          <a:r>
            <a:rPr lang="ru-RU" sz="140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специальностей</a:t>
          </a:r>
          <a:endParaRPr lang="ru-RU" sz="14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F4EB83-4CF8-4356-AB1C-6A721C02F4B6}" type="parTrans" cxnId="{B1781781-8E2F-43FF-9232-6628A32BE84D}">
      <dgm:prSet/>
      <dgm:spPr/>
      <dgm:t>
        <a:bodyPr/>
        <a:lstStyle/>
        <a:p>
          <a:endParaRPr lang="ru-RU" sz="140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2F5AD5-1C1E-4CD3-8F23-00FAE014E805}" type="sibTrans" cxnId="{B1781781-8E2F-43FF-9232-6628A32BE84D}">
      <dgm:prSet/>
      <dgm:spPr/>
      <dgm:t>
        <a:bodyPr/>
        <a:lstStyle/>
        <a:p>
          <a:endParaRPr lang="ru-RU" sz="140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899BA5-5E9A-4441-A4CF-D7E20F4CEEFB}">
      <dgm:prSet custT="1"/>
      <dgm:spPr/>
      <dgm:t>
        <a:bodyPr/>
        <a:lstStyle/>
        <a:p>
          <a:pPr>
            <a:lnSpc>
              <a:spcPts val="1200"/>
            </a:lnSpc>
          </a:pPr>
          <a:r>
            <a:rPr lang="ru-RU" sz="2000" b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2019 год</a:t>
          </a:r>
        </a:p>
        <a:p>
          <a:pPr>
            <a:lnSpc>
              <a:spcPts val="1200"/>
            </a:lnSpc>
          </a:pPr>
          <a:r>
            <a:rPr lang="ru-RU" sz="2000" b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(ТОП-50)</a:t>
          </a:r>
          <a:endParaRPr lang="ru-RU" sz="2000" b="1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004761-9FDF-4AF8-97CE-A6473605FA51}" type="parTrans" cxnId="{2A2991F5-9DD3-4344-9A58-2638528DFA9B}">
      <dgm:prSet/>
      <dgm:spPr/>
      <dgm:t>
        <a:bodyPr/>
        <a:lstStyle/>
        <a:p>
          <a:endParaRPr lang="ru-RU" sz="140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023A21-2223-46D7-94AC-BA00115A7264}" type="sibTrans" cxnId="{2A2991F5-9DD3-4344-9A58-2638528DFA9B}">
      <dgm:prSet/>
      <dgm:spPr/>
      <dgm:t>
        <a:bodyPr/>
        <a:lstStyle/>
        <a:p>
          <a:endParaRPr lang="ru-RU" sz="140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439C78-7605-47CA-BF01-7A90380A9A8F}">
      <dgm:prSet custT="1"/>
      <dgm:spPr/>
      <dgm:t>
        <a:bodyPr/>
        <a:lstStyle/>
        <a:p>
          <a:r>
            <a:rPr lang="ru-RU" sz="2000" b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r>
            <a:rPr lang="ru-RU" sz="140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профессии</a:t>
          </a:r>
          <a:endParaRPr lang="ru-RU" sz="14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727724-E584-4C94-90E3-4A70323ED5BC}" type="parTrans" cxnId="{202D2949-BC71-4E1D-ADC2-978DF839AD84}">
      <dgm:prSet/>
      <dgm:spPr/>
      <dgm:t>
        <a:bodyPr/>
        <a:lstStyle/>
        <a:p>
          <a:endParaRPr lang="ru-RU" sz="140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F02E74-4840-49EE-8B2E-E3A22C92C7C1}" type="sibTrans" cxnId="{202D2949-BC71-4E1D-ADC2-978DF839AD84}">
      <dgm:prSet/>
      <dgm:spPr/>
      <dgm:t>
        <a:bodyPr/>
        <a:lstStyle/>
        <a:p>
          <a:endParaRPr lang="ru-RU" sz="140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C6F67F-A8E9-4325-8CC6-FB7D32C3ABAF}">
      <dgm:prSet custT="1"/>
      <dgm:spPr/>
      <dgm:t>
        <a:bodyPr/>
        <a:lstStyle/>
        <a:p>
          <a:r>
            <a:rPr lang="ru-RU" sz="2000" b="1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ru-RU" sz="140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специальность</a:t>
          </a:r>
          <a:endParaRPr lang="ru-RU" sz="14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B323C2-F262-468E-A805-F285783C7A75}" type="parTrans" cxnId="{470DC880-0626-4608-93A9-C0DD74A4B706}">
      <dgm:prSet/>
      <dgm:spPr/>
      <dgm:t>
        <a:bodyPr/>
        <a:lstStyle/>
        <a:p>
          <a:endParaRPr lang="ru-RU" sz="140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93D1E1-A96D-4135-87ED-7111A57922E5}" type="sibTrans" cxnId="{470DC880-0626-4608-93A9-C0DD74A4B706}">
      <dgm:prSet/>
      <dgm:spPr/>
      <dgm:t>
        <a:bodyPr/>
        <a:lstStyle/>
        <a:p>
          <a:endParaRPr lang="ru-RU" sz="140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E2BB62-4B7A-4B33-ACAD-99A606A6B215}">
      <dgm:prSet custT="1"/>
      <dgm:spPr/>
      <dgm:t>
        <a:bodyPr/>
        <a:lstStyle/>
        <a:p>
          <a:r>
            <a:rPr lang="ru-RU" sz="9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Мастер отделочных строительных и декоративных работ; Мастер контрольно-измерительных приборов и автоматики; Графический дизайнер; Монтаж, техническое обслуживание и ремонт электронных приборов и устройств</a:t>
          </a:r>
          <a:endParaRPr lang="ru-RU" sz="14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660ED2-9398-4C65-8861-36B35B07E4AA}" type="parTrans" cxnId="{A1BCF603-E4A2-40F0-819D-AA5F7A72DF3B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9EAE9FAE-73DF-46BB-852B-D9F19206294B}" type="sibTrans" cxnId="{A1BCF603-E4A2-40F0-819D-AA5F7A72DF3B}">
      <dgm:prSet/>
      <dgm:spPr/>
      <dgm:t>
        <a:bodyPr/>
        <a:lstStyle/>
        <a:p>
          <a:endParaRPr lang="ru-RU">
            <a:solidFill>
              <a:schemeClr val="tx2">
                <a:lumMod val="50000"/>
              </a:schemeClr>
            </a:solidFill>
          </a:endParaRPr>
        </a:p>
      </dgm:t>
    </dgm:pt>
    <dgm:pt modelId="{900B6261-3A13-42A8-99FA-21EE04607A74}" type="pres">
      <dgm:prSet presAssocID="{3C0A46DE-66AC-4711-A5C5-73A5F88EB7B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B8EE5E-5C5E-4795-B894-3F1C50A5AA62}" type="pres">
      <dgm:prSet presAssocID="{2A6E27AD-EE6B-4523-BE32-2D7C2653F9D0}" presName="composite" presStyleCnt="0"/>
      <dgm:spPr/>
      <dgm:t>
        <a:bodyPr/>
        <a:lstStyle/>
        <a:p>
          <a:endParaRPr lang="ru-RU"/>
        </a:p>
      </dgm:t>
    </dgm:pt>
    <dgm:pt modelId="{849D9C0A-E8AC-45F7-929D-DC5BA3A85B85}" type="pres">
      <dgm:prSet presAssocID="{2A6E27AD-EE6B-4523-BE32-2D7C2653F9D0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536196-CC69-4E40-ACD0-1E2CD7B55606}" type="pres">
      <dgm:prSet presAssocID="{2A6E27AD-EE6B-4523-BE32-2D7C2653F9D0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7A171C-2A6B-42E2-9FF7-4CE360F4AE3D}" type="pres">
      <dgm:prSet presAssocID="{90BF39CB-0F55-42C7-B95B-E6BDB7CEC448}" presName="space" presStyleCnt="0"/>
      <dgm:spPr/>
      <dgm:t>
        <a:bodyPr/>
        <a:lstStyle/>
        <a:p>
          <a:endParaRPr lang="ru-RU"/>
        </a:p>
      </dgm:t>
    </dgm:pt>
    <dgm:pt modelId="{1BCB08B7-45BD-4E27-B6F0-6B17DC271CC3}" type="pres">
      <dgm:prSet presAssocID="{3D919769-7CDF-44A5-A8DA-6ED4DC16DD07}" presName="composite" presStyleCnt="0"/>
      <dgm:spPr/>
      <dgm:t>
        <a:bodyPr/>
        <a:lstStyle/>
        <a:p>
          <a:endParaRPr lang="ru-RU"/>
        </a:p>
      </dgm:t>
    </dgm:pt>
    <dgm:pt modelId="{818C7221-4A9C-41E9-9794-0F5DE678E2F4}" type="pres">
      <dgm:prSet presAssocID="{3D919769-7CDF-44A5-A8DA-6ED4DC16DD07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42C908-DB1E-4F8A-966B-B668C024D74C}" type="pres">
      <dgm:prSet presAssocID="{3D919769-7CDF-44A5-A8DA-6ED4DC16DD07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EED3F4-18A2-415D-83CA-E14744E7A1F1}" type="pres">
      <dgm:prSet presAssocID="{3ECDEE8F-88DC-40CD-B3F1-4C3423604922}" presName="space" presStyleCnt="0"/>
      <dgm:spPr/>
      <dgm:t>
        <a:bodyPr/>
        <a:lstStyle/>
        <a:p>
          <a:endParaRPr lang="ru-RU"/>
        </a:p>
      </dgm:t>
    </dgm:pt>
    <dgm:pt modelId="{408794E3-E6B0-4C10-904B-69C5C00E872F}" type="pres">
      <dgm:prSet presAssocID="{5444703A-1D34-41E5-A9FB-BEB7662E8B57}" presName="composite" presStyleCnt="0"/>
      <dgm:spPr/>
      <dgm:t>
        <a:bodyPr/>
        <a:lstStyle/>
        <a:p>
          <a:endParaRPr lang="ru-RU"/>
        </a:p>
      </dgm:t>
    </dgm:pt>
    <dgm:pt modelId="{9643C7BA-E7C3-46BB-8033-0C86164E0458}" type="pres">
      <dgm:prSet presAssocID="{5444703A-1D34-41E5-A9FB-BEB7662E8B57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A511A2-B166-423C-A25C-605178B9792C}" type="pres">
      <dgm:prSet presAssocID="{5444703A-1D34-41E5-A9FB-BEB7662E8B57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62DECD-ED68-430E-8FA4-22B4F4F2B348}" type="pres">
      <dgm:prSet presAssocID="{991E6129-C338-442A-A565-CF7DBAAA2AEE}" presName="space" presStyleCnt="0"/>
      <dgm:spPr/>
      <dgm:t>
        <a:bodyPr/>
        <a:lstStyle/>
        <a:p>
          <a:endParaRPr lang="ru-RU"/>
        </a:p>
      </dgm:t>
    </dgm:pt>
    <dgm:pt modelId="{31BBB1EB-FF21-47C7-8015-E082324DF30D}" type="pres">
      <dgm:prSet presAssocID="{42899BA5-5E9A-4441-A4CF-D7E20F4CEEFB}" presName="composite" presStyleCnt="0"/>
      <dgm:spPr/>
      <dgm:t>
        <a:bodyPr/>
        <a:lstStyle/>
        <a:p>
          <a:endParaRPr lang="ru-RU"/>
        </a:p>
      </dgm:t>
    </dgm:pt>
    <dgm:pt modelId="{B23C9FDC-B965-4ACB-95FC-C41C1D8D4494}" type="pres">
      <dgm:prSet presAssocID="{42899BA5-5E9A-4441-A4CF-D7E20F4CEEFB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064376-17C0-4C4D-8F93-C62BC308843D}" type="pres">
      <dgm:prSet presAssocID="{42899BA5-5E9A-4441-A4CF-D7E20F4CEEFB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BF3BEC-AEEB-4EAF-97CD-2D54BF69B5DF}" srcId="{2A6E27AD-EE6B-4523-BE32-2D7C2653F9D0}" destId="{62F15D4C-FF8D-466A-B373-C4D1BC2216F4}" srcOrd="0" destOrd="0" parTransId="{98A3E5F1-2C78-4CFA-A93C-FE3CFB7FE04D}" sibTransId="{0B13C763-320E-46BB-8E52-F84026B64130}"/>
    <dgm:cxn modelId="{202D2949-BC71-4E1D-ADC2-978DF839AD84}" srcId="{42899BA5-5E9A-4441-A4CF-D7E20F4CEEFB}" destId="{83439C78-7605-47CA-BF01-7A90380A9A8F}" srcOrd="0" destOrd="0" parTransId="{CB727724-E584-4C94-90E3-4A70323ED5BC}" sibTransId="{90F02E74-4840-49EE-8B2E-E3A22C92C7C1}"/>
    <dgm:cxn modelId="{E21C93BD-B37B-4E05-BC0E-AFE72F3E95C3}" type="presOf" srcId="{02E2BB62-4B7A-4B33-ACAD-99A606A6B215}" destId="{7A064376-17C0-4C4D-8F93-C62BC308843D}" srcOrd="0" destOrd="2" presId="urn:microsoft.com/office/officeart/2005/8/layout/hList1"/>
    <dgm:cxn modelId="{E5C0CD93-0570-46AC-80D9-AFE786CC7417}" type="presOf" srcId="{58F66D17-115F-4B42-9C5E-05144C2AB2C9}" destId="{A642C908-DB1E-4F8A-966B-B668C024D74C}" srcOrd="0" destOrd="1" presId="urn:microsoft.com/office/officeart/2005/8/layout/hList1"/>
    <dgm:cxn modelId="{B4378AA9-B8D1-41F1-97F8-4A7725EB4A1A}" srcId="{3C0A46DE-66AC-4711-A5C5-73A5F88EB7BA}" destId="{5444703A-1D34-41E5-A9FB-BEB7662E8B57}" srcOrd="2" destOrd="0" parTransId="{90188BAB-5960-4286-A562-B1CE7F6BA9DF}" sibTransId="{991E6129-C338-442A-A565-CF7DBAAA2AEE}"/>
    <dgm:cxn modelId="{B1781781-8E2F-43FF-9232-6628A32BE84D}" srcId="{5444703A-1D34-41E5-A9FB-BEB7662E8B57}" destId="{7FD80822-3212-4384-9734-C8B309525EE6}" srcOrd="1" destOrd="0" parTransId="{9DF4EB83-4CF8-4356-AB1C-6A721C02F4B6}" sibTransId="{6E2F5AD5-1C1E-4CD3-8F23-00FAE014E805}"/>
    <dgm:cxn modelId="{A1BCF603-E4A2-40F0-819D-AA5F7A72DF3B}" srcId="{42899BA5-5E9A-4441-A4CF-D7E20F4CEEFB}" destId="{02E2BB62-4B7A-4B33-ACAD-99A606A6B215}" srcOrd="2" destOrd="0" parTransId="{0C660ED2-9398-4C65-8861-36B35B07E4AA}" sibTransId="{9EAE9FAE-73DF-46BB-852B-D9F19206294B}"/>
    <dgm:cxn modelId="{0EAA09E7-C588-4AFF-94EA-EAB46FA85CEE}" srcId="{2A6E27AD-EE6B-4523-BE32-2D7C2653F9D0}" destId="{A2247469-6BBD-4FB3-B66C-44373CF9A8FB}" srcOrd="1" destOrd="0" parTransId="{23AD0457-C92D-401B-91D5-A1E99CC03999}" sibTransId="{91DCF0D9-46AC-42E4-82B6-4FA4E5CD15E6}"/>
    <dgm:cxn modelId="{E5A1E492-0DF4-4925-8C23-C0ED66FD49AF}" type="presOf" srcId="{42899BA5-5E9A-4441-A4CF-D7E20F4CEEFB}" destId="{B23C9FDC-B965-4ACB-95FC-C41C1D8D4494}" srcOrd="0" destOrd="0" presId="urn:microsoft.com/office/officeart/2005/8/layout/hList1"/>
    <dgm:cxn modelId="{B76002C0-0DEF-4B8D-BFD1-153D7EE11E9C}" type="presOf" srcId="{62F15D4C-FF8D-466A-B373-C4D1BC2216F4}" destId="{F2536196-CC69-4E40-ACD0-1E2CD7B55606}" srcOrd="0" destOrd="0" presId="urn:microsoft.com/office/officeart/2005/8/layout/hList1"/>
    <dgm:cxn modelId="{A0BD9D77-6B49-4A30-9F3C-0344F9259A90}" srcId="{3C0A46DE-66AC-4711-A5C5-73A5F88EB7BA}" destId="{2A6E27AD-EE6B-4523-BE32-2D7C2653F9D0}" srcOrd="0" destOrd="0" parTransId="{D11BB8B2-3590-41E6-BF8D-79B052750798}" sibTransId="{90BF39CB-0F55-42C7-B95B-E6BDB7CEC448}"/>
    <dgm:cxn modelId="{8213DC54-B2F8-4D94-99CB-56B088735681}" type="presOf" srcId="{A2247469-6BBD-4FB3-B66C-44373CF9A8FB}" destId="{F2536196-CC69-4E40-ACD0-1E2CD7B55606}" srcOrd="0" destOrd="1" presId="urn:microsoft.com/office/officeart/2005/8/layout/hList1"/>
    <dgm:cxn modelId="{0E6067F9-3E36-4F3C-8C32-A2FF12279CC2}" type="presOf" srcId="{3D919769-7CDF-44A5-A8DA-6ED4DC16DD07}" destId="{818C7221-4A9C-41E9-9794-0F5DE678E2F4}" srcOrd="0" destOrd="0" presId="urn:microsoft.com/office/officeart/2005/8/layout/hList1"/>
    <dgm:cxn modelId="{3FACA624-AEE8-4878-B26D-1F74AB6FBBC4}" type="presOf" srcId="{2A6E27AD-EE6B-4523-BE32-2D7C2653F9D0}" destId="{849D9C0A-E8AC-45F7-929D-DC5BA3A85B85}" srcOrd="0" destOrd="0" presId="urn:microsoft.com/office/officeart/2005/8/layout/hList1"/>
    <dgm:cxn modelId="{AC10CFF1-7138-4229-9EA3-ECCD5FD34ED5}" srcId="{3D919769-7CDF-44A5-A8DA-6ED4DC16DD07}" destId="{58F66D17-115F-4B42-9C5E-05144C2AB2C9}" srcOrd="1" destOrd="0" parTransId="{39FD96DC-2A6B-4BDA-A01D-0D62F0230AF5}" sibTransId="{0C7C484B-E7C4-4E64-B51C-875B824751FD}"/>
    <dgm:cxn modelId="{709BBD4A-7D77-4638-AB2E-8E3591988D47}" type="presOf" srcId="{3C0A46DE-66AC-4711-A5C5-73A5F88EB7BA}" destId="{900B6261-3A13-42A8-99FA-21EE04607A74}" srcOrd="0" destOrd="0" presId="urn:microsoft.com/office/officeart/2005/8/layout/hList1"/>
    <dgm:cxn modelId="{E445D2B9-DA3D-42C4-A1C0-95F204758389}" type="presOf" srcId="{5444703A-1D34-41E5-A9FB-BEB7662E8B57}" destId="{9643C7BA-E7C3-46BB-8033-0C86164E0458}" srcOrd="0" destOrd="0" presId="urn:microsoft.com/office/officeart/2005/8/layout/hList1"/>
    <dgm:cxn modelId="{CD8F9437-85F7-4E5D-ACC9-4FE1BA7F8264}" srcId="{5444703A-1D34-41E5-A9FB-BEB7662E8B57}" destId="{643A3C18-4F73-4506-867C-37865FE8CD5B}" srcOrd="0" destOrd="0" parTransId="{EC5B902C-6899-44E8-8315-593B9B009082}" sibTransId="{311995F6-2DD1-4858-B230-C13F4B20AC7B}"/>
    <dgm:cxn modelId="{21B873D5-E94D-4780-8162-6FD67ECD57BC}" srcId="{3C0A46DE-66AC-4711-A5C5-73A5F88EB7BA}" destId="{3D919769-7CDF-44A5-A8DA-6ED4DC16DD07}" srcOrd="1" destOrd="0" parTransId="{F15AC954-501F-47B1-BF39-0656A88C737A}" sibTransId="{3ECDEE8F-88DC-40CD-B3F1-4C3423604922}"/>
    <dgm:cxn modelId="{F28F06F1-7812-46E3-B59B-9654DEF3D5CE}" srcId="{3D919769-7CDF-44A5-A8DA-6ED4DC16DD07}" destId="{FA366313-379E-4C53-8AE9-F279FD9F9E39}" srcOrd="0" destOrd="0" parTransId="{F525DEA3-74A0-4BF0-BF56-ED50EA2CB063}" sibTransId="{400A25C9-04CA-44C4-8964-D63A74F2C8FE}"/>
    <dgm:cxn modelId="{470DC880-0626-4608-93A9-C0DD74A4B706}" srcId="{42899BA5-5E9A-4441-A4CF-D7E20F4CEEFB}" destId="{6EC6F67F-A8E9-4325-8CC6-FB7D32C3ABAF}" srcOrd="1" destOrd="0" parTransId="{3DB323C2-F262-468E-A805-F285783C7A75}" sibTransId="{EF93D1E1-A96D-4135-87ED-7111A57922E5}"/>
    <dgm:cxn modelId="{7D504C58-0BCF-4711-A971-4DD3A394D227}" type="presOf" srcId="{FA366313-379E-4C53-8AE9-F279FD9F9E39}" destId="{A642C908-DB1E-4F8A-966B-B668C024D74C}" srcOrd="0" destOrd="0" presId="urn:microsoft.com/office/officeart/2005/8/layout/hList1"/>
    <dgm:cxn modelId="{4AE0C729-4EA4-457F-BA8B-C92F40771C3B}" type="presOf" srcId="{643A3C18-4F73-4506-867C-37865FE8CD5B}" destId="{BFA511A2-B166-423C-A25C-605178B9792C}" srcOrd="0" destOrd="0" presId="urn:microsoft.com/office/officeart/2005/8/layout/hList1"/>
    <dgm:cxn modelId="{F6B15A8C-3300-419D-9588-47FDEC858C2B}" type="presOf" srcId="{83439C78-7605-47CA-BF01-7A90380A9A8F}" destId="{7A064376-17C0-4C4D-8F93-C62BC308843D}" srcOrd="0" destOrd="0" presId="urn:microsoft.com/office/officeart/2005/8/layout/hList1"/>
    <dgm:cxn modelId="{78D6AF3A-2240-41FE-86E5-67D79C552123}" type="presOf" srcId="{6EC6F67F-A8E9-4325-8CC6-FB7D32C3ABAF}" destId="{7A064376-17C0-4C4D-8F93-C62BC308843D}" srcOrd="0" destOrd="1" presId="urn:microsoft.com/office/officeart/2005/8/layout/hList1"/>
    <dgm:cxn modelId="{84E71F3D-BD53-495C-94D1-7659296F51D8}" type="presOf" srcId="{7FD80822-3212-4384-9734-C8B309525EE6}" destId="{BFA511A2-B166-423C-A25C-605178B9792C}" srcOrd="0" destOrd="1" presId="urn:microsoft.com/office/officeart/2005/8/layout/hList1"/>
    <dgm:cxn modelId="{2A2991F5-9DD3-4344-9A58-2638528DFA9B}" srcId="{3C0A46DE-66AC-4711-A5C5-73A5F88EB7BA}" destId="{42899BA5-5E9A-4441-A4CF-D7E20F4CEEFB}" srcOrd="3" destOrd="0" parTransId="{08004761-9FDF-4AF8-97CE-A6473605FA51}" sibTransId="{A2023A21-2223-46D7-94AC-BA00115A7264}"/>
    <dgm:cxn modelId="{96A09BDA-23EB-4DBE-98AD-0522B5191176}" type="presParOf" srcId="{900B6261-3A13-42A8-99FA-21EE04607A74}" destId="{CFB8EE5E-5C5E-4795-B894-3F1C50A5AA62}" srcOrd="0" destOrd="0" presId="urn:microsoft.com/office/officeart/2005/8/layout/hList1"/>
    <dgm:cxn modelId="{46B4E944-C375-4232-BDD3-5B0D78F03377}" type="presParOf" srcId="{CFB8EE5E-5C5E-4795-B894-3F1C50A5AA62}" destId="{849D9C0A-E8AC-45F7-929D-DC5BA3A85B85}" srcOrd="0" destOrd="0" presId="urn:microsoft.com/office/officeart/2005/8/layout/hList1"/>
    <dgm:cxn modelId="{D1CABAEA-1287-4392-A6F3-19B11A866055}" type="presParOf" srcId="{CFB8EE5E-5C5E-4795-B894-3F1C50A5AA62}" destId="{F2536196-CC69-4E40-ACD0-1E2CD7B55606}" srcOrd="1" destOrd="0" presId="urn:microsoft.com/office/officeart/2005/8/layout/hList1"/>
    <dgm:cxn modelId="{DC1F02CB-A10F-4BED-B6DB-2C94A1C30B17}" type="presParOf" srcId="{900B6261-3A13-42A8-99FA-21EE04607A74}" destId="{D67A171C-2A6B-42E2-9FF7-4CE360F4AE3D}" srcOrd="1" destOrd="0" presId="urn:microsoft.com/office/officeart/2005/8/layout/hList1"/>
    <dgm:cxn modelId="{93ED3065-0337-4594-98E1-CF8633DC3BB5}" type="presParOf" srcId="{900B6261-3A13-42A8-99FA-21EE04607A74}" destId="{1BCB08B7-45BD-4E27-B6F0-6B17DC271CC3}" srcOrd="2" destOrd="0" presId="urn:microsoft.com/office/officeart/2005/8/layout/hList1"/>
    <dgm:cxn modelId="{1A16B893-9943-4408-B926-E3F83BEF4A52}" type="presParOf" srcId="{1BCB08B7-45BD-4E27-B6F0-6B17DC271CC3}" destId="{818C7221-4A9C-41E9-9794-0F5DE678E2F4}" srcOrd="0" destOrd="0" presId="urn:microsoft.com/office/officeart/2005/8/layout/hList1"/>
    <dgm:cxn modelId="{F7C9CFD8-B342-48BD-896A-2B5D7784243A}" type="presParOf" srcId="{1BCB08B7-45BD-4E27-B6F0-6B17DC271CC3}" destId="{A642C908-DB1E-4F8A-966B-B668C024D74C}" srcOrd="1" destOrd="0" presId="urn:microsoft.com/office/officeart/2005/8/layout/hList1"/>
    <dgm:cxn modelId="{02F93E56-8D56-4F4C-82FA-799C1B780B9E}" type="presParOf" srcId="{900B6261-3A13-42A8-99FA-21EE04607A74}" destId="{37EED3F4-18A2-415D-83CA-E14744E7A1F1}" srcOrd="3" destOrd="0" presId="urn:microsoft.com/office/officeart/2005/8/layout/hList1"/>
    <dgm:cxn modelId="{A570CAEF-8F2C-4BBF-95DB-B51746B30147}" type="presParOf" srcId="{900B6261-3A13-42A8-99FA-21EE04607A74}" destId="{408794E3-E6B0-4C10-904B-69C5C00E872F}" srcOrd="4" destOrd="0" presId="urn:microsoft.com/office/officeart/2005/8/layout/hList1"/>
    <dgm:cxn modelId="{DE9F5974-E72B-4EED-A328-15C67BA39ACB}" type="presParOf" srcId="{408794E3-E6B0-4C10-904B-69C5C00E872F}" destId="{9643C7BA-E7C3-46BB-8033-0C86164E0458}" srcOrd="0" destOrd="0" presId="urn:microsoft.com/office/officeart/2005/8/layout/hList1"/>
    <dgm:cxn modelId="{D3F1FCB5-AB49-40EE-AD7E-E2B0C7B703DC}" type="presParOf" srcId="{408794E3-E6B0-4C10-904B-69C5C00E872F}" destId="{BFA511A2-B166-423C-A25C-605178B9792C}" srcOrd="1" destOrd="0" presId="urn:microsoft.com/office/officeart/2005/8/layout/hList1"/>
    <dgm:cxn modelId="{211BD642-1214-444E-AF56-1A84D6CF9303}" type="presParOf" srcId="{900B6261-3A13-42A8-99FA-21EE04607A74}" destId="{7362DECD-ED68-430E-8FA4-22B4F4F2B348}" srcOrd="5" destOrd="0" presId="urn:microsoft.com/office/officeart/2005/8/layout/hList1"/>
    <dgm:cxn modelId="{8FADE39B-8087-4B30-92A8-BC5FD7827126}" type="presParOf" srcId="{900B6261-3A13-42A8-99FA-21EE04607A74}" destId="{31BBB1EB-FF21-47C7-8015-E082324DF30D}" srcOrd="6" destOrd="0" presId="urn:microsoft.com/office/officeart/2005/8/layout/hList1"/>
    <dgm:cxn modelId="{025E2EE4-8975-4FA3-AF8A-DD9AF99FC653}" type="presParOf" srcId="{31BBB1EB-FF21-47C7-8015-E082324DF30D}" destId="{B23C9FDC-B965-4ACB-95FC-C41C1D8D4494}" srcOrd="0" destOrd="0" presId="urn:microsoft.com/office/officeart/2005/8/layout/hList1"/>
    <dgm:cxn modelId="{5159D9F3-A32A-4CB9-9073-526A245E9382}" type="presParOf" srcId="{31BBB1EB-FF21-47C7-8015-E082324DF30D}" destId="{7A064376-17C0-4C4D-8F93-C62BC308843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E11374-591F-4656-9BE3-35EA4F300D5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AFB7C7D3-87F4-47B7-8179-E2E90DB9CF58}">
      <dgm:prSet phldrT="[Текст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2800" b="1" i="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57</a:t>
          </a:r>
          <a:r>
            <a:rPr lang="ru-RU" sz="2800" b="0" i="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ПОУ</a:t>
          </a:r>
          <a:endParaRPr lang="ru-RU" sz="2800" i="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B9708E-BC30-472A-8C7C-D7FA1457D0F5}" type="parTrans" cxnId="{9C24220E-3900-471F-AE14-4054BE5EBE7E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4400" i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508E08-C342-4CE0-A31E-1CC16886B16B}" type="sibTrans" cxnId="{9C24220E-3900-471F-AE14-4054BE5EBE7E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4400" i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C1556D-97C9-4640-B46C-627E530A928C}">
      <dgm:prSet phldrT="[Текст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600" b="1" i="0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50</a:t>
          </a:r>
          <a:r>
            <a:rPr lang="ru-RU" sz="1600" b="1" i="0" u="sng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i="0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ПОУ</a:t>
          </a:r>
          <a:r>
            <a:rPr lang="ru-RU" sz="1600" b="1" i="0" u="sng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i="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сферы промышленности, сельского и лесного хозяйства, строительства, транспорта и услуг, подведомственных Минобразования НСО (</a:t>
          </a:r>
          <a:r>
            <a:rPr lang="ru-RU" sz="1200" b="1" i="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157</a:t>
          </a:r>
          <a:r>
            <a:rPr lang="ru-RU" sz="1200" i="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профессий и специальностей)</a:t>
          </a:r>
          <a:endParaRPr lang="ru-RU" sz="1200" i="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ACAA61-9C2D-4E2B-A371-30F203B4FC1B}" type="parTrans" cxnId="{AACB4FEF-1387-4BC2-ACC3-51BFE7DA7E1F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100" i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CA3741-A455-4F1E-BAD8-272BC2BAE29A}" type="sibTrans" cxnId="{AACB4FEF-1387-4BC2-ACC3-51BFE7DA7E1F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4400" i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5410B8-931E-4313-A307-4C7B5D124475}">
      <dgm:prSet phldrT="[Текст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200" i="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программам подготовки квалифицированных рабочих, служащих –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200" b="1" i="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3 200 </a:t>
          </a:r>
          <a:r>
            <a:rPr lang="ru-RU" sz="1200" b="0" i="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человек</a:t>
          </a:r>
          <a:endParaRPr lang="ru-RU" sz="1200" b="0" i="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7EDC3B-DE17-426A-9D13-6022D3A2402B}" type="parTrans" cxnId="{8B4C99D7-F51A-4B1D-A5E8-B3032006DF88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100" i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0B7792-B480-4FC4-9250-F6903B6C3ED1}" type="sibTrans" cxnId="{8B4C99D7-F51A-4B1D-A5E8-B3032006DF8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4400" i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8387B6-B62C-4B1D-BF28-92243F829A0E}">
      <dgm:prSet phldrT="[Текст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600" b="1" i="0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 </a:t>
          </a:r>
          <a:r>
            <a:rPr lang="ru-RU" sz="1600" b="1" i="0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ПОУ </a:t>
          </a:r>
          <a:r>
            <a:rPr lang="ru-RU" sz="1200" i="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среднего профессионального педагогического образования,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200" b="1" i="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(8</a:t>
          </a:r>
          <a:r>
            <a:rPr lang="ru-RU" sz="1200" i="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специальностей) </a:t>
          </a:r>
          <a:endParaRPr lang="ru-RU" sz="1200" i="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0552DB-0641-4E81-B569-6106702A91E7}" type="parTrans" cxnId="{7A7D8AEF-9B1F-41B5-88C7-7DE8CE45A500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100" i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B312F1-10D3-4DC3-B055-B24FC77B78F9}" type="sibTrans" cxnId="{7A7D8AEF-9B1F-41B5-88C7-7DE8CE45A50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4400" i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EA4CCD-D491-4DDD-9B8E-BB5524DC901A}">
      <dgm:prSet phldrT="[Текст]"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200" b="0" i="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Контрольные цифры приема за счет средств областного бюджета –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200" b="1" i="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965</a:t>
          </a:r>
          <a:r>
            <a:rPr lang="ru-RU" sz="1200" i="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человек</a:t>
          </a:r>
          <a:endParaRPr lang="ru-RU" sz="1200" i="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7163A4-737A-478D-AAF7-C79C73989B6A}" type="parTrans" cxnId="{DEBB30B0-7F14-49B3-8F01-2B69AC997586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100" i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7AF005-0136-4AEB-9A0D-4B20BB5B13A0}" type="sibTrans" cxnId="{DEBB30B0-7F14-49B3-8F01-2B69AC997586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4400" i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D6051E-E4D1-42F0-9D55-32C71EDFC445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200" b="0" i="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Контрольные цифры приема за счет средств областного бюджета –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200" b="1" i="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8 025 </a:t>
          </a:r>
          <a:r>
            <a:rPr lang="ru-RU" sz="1200" b="0" i="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человек</a:t>
          </a:r>
          <a:endParaRPr lang="ru-RU" sz="1200" i="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4496D0-55A7-40E4-B065-6F92B3E82736}" type="parTrans" cxnId="{6D04DF94-97C5-4EC4-ACF8-C135C816392B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100" i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0BABFE-4A1F-4B2B-BD2F-F97C65F937C1}" type="sibTrans" cxnId="{6D04DF94-97C5-4EC4-ACF8-C135C816392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4400" i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F42880-B89C-455F-9CAA-B3EBC3095B89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200" i="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программам подготовки специалистов среднего звена –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200" b="1" i="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4 825 </a:t>
          </a:r>
          <a:r>
            <a:rPr lang="ru-RU" sz="1200" b="0" i="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человек</a:t>
          </a:r>
          <a:endParaRPr lang="ru-RU" sz="1200" b="0" i="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1030DF-FF06-4C2B-AC1E-6838260B51C5}" type="parTrans" cxnId="{1191F3CC-AD28-45BE-8164-52D612BEEBDC}">
      <dgm:prSet custT="1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1100" i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8CDC66-3A95-4C55-A93A-654DBD81AD98}" type="sibTrans" cxnId="{1191F3CC-AD28-45BE-8164-52D612BEEBD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4400" i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98B4CF-3122-43C2-B555-C29C87807079}" type="pres">
      <dgm:prSet presAssocID="{31E11374-591F-4656-9BE3-35EA4F300D5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A10F2F-0453-433F-A95A-3DC21D899028}" type="pres">
      <dgm:prSet presAssocID="{AFB7C7D3-87F4-47B7-8179-E2E90DB9CF58}" presName="root1" presStyleCnt="0"/>
      <dgm:spPr/>
    </dgm:pt>
    <dgm:pt modelId="{C4987607-FFBF-4802-9FD3-23B7EC6F95B3}" type="pres">
      <dgm:prSet presAssocID="{AFB7C7D3-87F4-47B7-8179-E2E90DB9CF58}" presName="LevelOneTextNode" presStyleLbl="node0" presStyleIdx="0" presStyleCnt="1" custScaleX="69993" custScaleY="1927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868657-ACF6-4160-8273-54DB6285CFA3}" type="pres">
      <dgm:prSet presAssocID="{AFB7C7D3-87F4-47B7-8179-E2E90DB9CF58}" presName="level2hierChild" presStyleCnt="0"/>
      <dgm:spPr/>
    </dgm:pt>
    <dgm:pt modelId="{3A20FDFA-40AF-4F4A-BD4E-986D6697A86C}" type="pres">
      <dgm:prSet presAssocID="{66ACAA61-9C2D-4E2B-A371-30F203B4FC1B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65ED39FC-C8AA-4460-8689-8C565CFE1E6F}" type="pres">
      <dgm:prSet presAssocID="{66ACAA61-9C2D-4E2B-A371-30F203B4FC1B}" presName="connTx" presStyleLbl="parChTrans1D2" presStyleIdx="0" presStyleCnt="2"/>
      <dgm:spPr/>
      <dgm:t>
        <a:bodyPr/>
        <a:lstStyle/>
        <a:p>
          <a:endParaRPr lang="ru-RU"/>
        </a:p>
      </dgm:t>
    </dgm:pt>
    <dgm:pt modelId="{3A7F6E4C-DD70-4E26-BDEE-CC77C3F57AC1}" type="pres">
      <dgm:prSet presAssocID="{55C1556D-97C9-4640-B46C-627E530A928C}" presName="root2" presStyleCnt="0"/>
      <dgm:spPr/>
    </dgm:pt>
    <dgm:pt modelId="{68E22B4B-182E-45D6-9427-AF31C91CCE34}" type="pres">
      <dgm:prSet presAssocID="{55C1556D-97C9-4640-B46C-627E530A928C}" presName="LevelTwoTextNode" presStyleLbl="node2" presStyleIdx="0" presStyleCnt="2" custScaleX="131353" custScaleY="3442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1C2122E-4313-4BF5-AB5F-B7B0A890016C}" type="pres">
      <dgm:prSet presAssocID="{55C1556D-97C9-4640-B46C-627E530A928C}" presName="level3hierChild" presStyleCnt="0"/>
      <dgm:spPr/>
    </dgm:pt>
    <dgm:pt modelId="{D66B6A4C-2C92-4B52-AC45-3F0673548DD5}" type="pres">
      <dgm:prSet presAssocID="{684496D0-55A7-40E4-B065-6F92B3E82736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590CDFE1-54D3-4DB8-972D-E5E9514EA86E}" type="pres">
      <dgm:prSet presAssocID="{684496D0-55A7-40E4-B065-6F92B3E82736}" presName="connTx" presStyleLbl="parChTrans1D3" presStyleIdx="0" presStyleCnt="2"/>
      <dgm:spPr/>
      <dgm:t>
        <a:bodyPr/>
        <a:lstStyle/>
        <a:p>
          <a:endParaRPr lang="ru-RU"/>
        </a:p>
      </dgm:t>
    </dgm:pt>
    <dgm:pt modelId="{1DBCBB52-6C7F-46C8-B159-CB5E1D8B6548}" type="pres">
      <dgm:prSet presAssocID="{EFD6051E-E4D1-42F0-9D55-32C71EDFC445}" presName="root2" presStyleCnt="0"/>
      <dgm:spPr/>
    </dgm:pt>
    <dgm:pt modelId="{BF2D6287-1B21-47A5-9AB1-0B65717EEAAA}" type="pres">
      <dgm:prSet presAssocID="{EFD6051E-E4D1-42F0-9D55-32C71EDFC445}" presName="LevelTwoTextNode" presStyleLbl="node3" presStyleIdx="0" presStyleCnt="2" custScaleY="2704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CFBF5F-F4AB-4E89-A6D3-85557F10B5F3}" type="pres">
      <dgm:prSet presAssocID="{EFD6051E-E4D1-42F0-9D55-32C71EDFC445}" presName="level3hierChild" presStyleCnt="0"/>
      <dgm:spPr/>
    </dgm:pt>
    <dgm:pt modelId="{1798EF65-2EFE-4F7A-86BB-407E639526F2}" type="pres">
      <dgm:prSet presAssocID="{AF7EDC3B-DE17-426A-9D13-6022D3A2402B}" presName="conn2-1" presStyleLbl="parChTrans1D4" presStyleIdx="0" presStyleCnt="2"/>
      <dgm:spPr/>
      <dgm:t>
        <a:bodyPr/>
        <a:lstStyle/>
        <a:p>
          <a:endParaRPr lang="ru-RU"/>
        </a:p>
      </dgm:t>
    </dgm:pt>
    <dgm:pt modelId="{19BAA24C-466A-45B0-9388-D311E4CF87CC}" type="pres">
      <dgm:prSet presAssocID="{AF7EDC3B-DE17-426A-9D13-6022D3A2402B}" presName="connTx" presStyleLbl="parChTrans1D4" presStyleIdx="0" presStyleCnt="2"/>
      <dgm:spPr/>
      <dgm:t>
        <a:bodyPr/>
        <a:lstStyle/>
        <a:p>
          <a:endParaRPr lang="ru-RU"/>
        </a:p>
      </dgm:t>
    </dgm:pt>
    <dgm:pt modelId="{5171356A-ED56-4643-8144-B0656C279AD5}" type="pres">
      <dgm:prSet presAssocID="{505410B8-931E-4313-A307-4C7B5D124475}" presName="root2" presStyleCnt="0"/>
      <dgm:spPr/>
    </dgm:pt>
    <dgm:pt modelId="{C94FB903-828F-46E1-99B2-AA18C6A02C89}" type="pres">
      <dgm:prSet presAssocID="{505410B8-931E-4313-A307-4C7B5D124475}" presName="LevelTwoTextNode" presStyleLbl="node4" presStyleIdx="0" presStyleCnt="2" custScaleX="141671" custScaleY="2208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CEEEDF-E28A-4962-BB92-C91D07D776E0}" type="pres">
      <dgm:prSet presAssocID="{505410B8-931E-4313-A307-4C7B5D124475}" presName="level3hierChild" presStyleCnt="0"/>
      <dgm:spPr/>
    </dgm:pt>
    <dgm:pt modelId="{521AC788-29D6-4F37-B449-1B70A47382FC}" type="pres">
      <dgm:prSet presAssocID="{A71030DF-FF06-4C2B-AC1E-6838260B51C5}" presName="conn2-1" presStyleLbl="parChTrans1D4" presStyleIdx="1" presStyleCnt="2"/>
      <dgm:spPr/>
      <dgm:t>
        <a:bodyPr/>
        <a:lstStyle/>
        <a:p>
          <a:endParaRPr lang="ru-RU"/>
        </a:p>
      </dgm:t>
    </dgm:pt>
    <dgm:pt modelId="{2023A87E-1341-4681-9DA5-FB57BE4024A6}" type="pres">
      <dgm:prSet presAssocID="{A71030DF-FF06-4C2B-AC1E-6838260B51C5}" presName="connTx" presStyleLbl="parChTrans1D4" presStyleIdx="1" presStyleCnt="2"/>
      <dgm:spPr/>
      <dgm:t>
        <a:bodyPr/>
        <a:lstStyle/>
        <a:p>
          <a:endParaRPr lang="ru-RU"/>
        </a:p>
      </dgm:t>
    </dgm:pt>
    <dgm:pt modelId="{1BA9350A-6223-4857-8943-FE2F9C6A50D7}" type="pres">
      <dgm:prSet presAssocID="{D9F42880-B89C-455F-9CAA-B3EBC3095B89}" presName="root2" presStyleCnt="0"/>
      <dgm:spPr/>
    </dgm:pt>
    <dgm:pt modelId="{03B07D42-99EB-45A4-A607-3415925AD470}" type="pres">
      <dgm:prSet presAssocID="{D9F42880-B89C-455F-9CAA-B3EBC3095B89}" presName="LevelTwoTextNode" presStyleLbl="node4" presStyleIdx="1" presStyleCnt="2" custScaleX="140774" custScaleY="1735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79AD2D6-22E3-4023-9FAB-9CC68FE17707}" type="pres">
      <dgm:prSet presAssocID="{D9F42880-B89C-455F-9CAA-B3EBC3095B89}" presName="level3hierChild" presStyleCnt="0"/>
      <dgm:spPr/>
    </dgm:pt>
    <dgm:pt modelId="{8EE4EE06-CDD5-46E4-A043-FC9297C1A2A4}" type="pres">
      <dgm:prSet presAssocID="{790552DB-0641-4E81-B569-6106702A91E7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509C0100-C167-40A1-B101-693D7615E29A}" type="pres">
      <dgm:prSet presAssocID="{790552DB-0641-4E81-B569-6106702A91E7}" presName="connTx" presStyleLbl="parChTrans1D2" presStyleIdx="1" presStyleCnt="2"/>
      <dgm:spPr/>
      <dgm:t>
        <a:bodyPr/>
        <a:lstStyle/>
        <a:p>
          <a:endParaRPr lang="ru-RU"/>
        </a:p>
      </dgm:t>
    </dgm:pt>
    <dgm:pt modelId="{D73E2994-FFD5-4BDD-B16C-EB84455611FA}" type="pres">
      <dgm:prSet presAssocID="{FE8387B6-B62C-4B1D-BF28-92243F829A0E}" presName="root2" presStyleCnt="0"/>
      <dgm:spPr/>
    </dgm:pt>
    <dgm:pt modelId="{DD7443E6-0998-46AB-AF47-9478761B712D}" type="pres">
      <dgm:prSet presAssocID="{FE8387B6-B62C-4B1D-BF28-92243F829A0E}" presName="LevelTwoTextNode" presStyleLbl="node2" presStyleIdx="1" presStyleCnt="2" custScaleX="118933" custScaleY="1942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38BFD35-5664-492F-B9B8-27C83EB68F80}" type="pres">
      <dgm:prSet presAssocID="{FE8387B6-B62C-4B1D-BF28-92243F829A0E}" presName="level3hierChild" presStyleCnt="0"/>
      <dgm:spPr/>
    </dgm:pt>
    <dgm:pt modelId="{6D55F161-E8F7-42DB-8977-0860E3A75D51}" type="pres">
      <dgm:prSet presAssocID="{8F7163A4-737A-478D-AAF7-C79C73989B6A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5FB87A1F-3497-4BDB-9D33-04D5E5C6F207}" type="pres">
      <dgm:prSet presAssocID="{8F7163A4-737A-478D-AAF7-C79C73989B6A}" presName="connTx" presStyleLbl="parChTrans1D3" presStyleIdx="1" presStyleCnt="2"/>
      <dgm:spPr/>
      <dgm:t>
        <a:bodyPr/>
        <a:lstStyle/>
        <a:p>
          <a:endParaRPr lang="ru-RU"/>
        </a:p>
      </dgm:t>
    </dgm:pt>
    <dgm:pt modelId="{557E35CE-B1EA-4C6D-A00A-8C8CCBAE111D}" type="pres">
      <dgm:prSet presAssocID="{4BEA4CCD-D491-4DDD-9B8E-BB5524DC901A}" presName="root2" presStyleCnt="0"/>
      <dgm:spPr/>
    </dgm:pt>
    <dgm:pt modelId="{E6857D8A-97D6-45DB-A875-1E9AAE834FC5}" type="pres">
      <dgm:prSet presAssocID="{4BEA4CCD-D491-4DDD-9B8E-BB5524DC901A}" presName="LevelTwoTextNode" presStyleLbl="node3" presStyleIdx="1" presStyleCnt="2" custScaleX="163747" custScaleY="1350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425337-DD2B-49A6-958F-590CB6AE108D}" type="pres">
      <dgm:prSet presAssocID="{4BEA4CCD-D491-4DDD-9B8E-BB5524DC901A}" presName="level3hierChild" presStyleCnt="0"/>
      <dgm:spPr/>
    </dgm:pt>
  </dgm:ptLst>
  <dgm:cxnLst>
    <dgm:cxn modelId="{741722BE-BF3C-4A5B-8259-F6F13A7B54EE}" type="presOf" srcId="{A71030DF-FF06-4C2B-AC1E-6838260B51C5}" destId="{521AC788-29D6-4F37-B449-1B70A47382FC}" srcOrd="0" destOrd="0" presId="urn:microsoft.com/office/officeart/2005/8/layout/hierarchy2"/>
    <dgm:cxn modelId="{86C9759C-3949-4DD6-86A8-856DAF80343D}" type="presOf" srcId="{EFD6051E-E4D1-42F0-9D55-32C71EDFC445}" destId="{BF2D6287-1B21-47A5-9AB1-0B65717EEAAA}" srcOrd="0" destOrd="0" presId="urn:microsoft.com/office/officeart/2005/8/layout/hierarchy2"/>
    <dgm:cxn modelId="{1191F3CC-AD28-45BE-8164-52D612BEEBDC}" srcId="{EFD6051E-E4D1-42F0-9D55-32C71EDFC445}" destId="{D9F42880-B89C-455F-9CAA-B3EBC3095B89}" srcOrd="1" destOrd="0" parTransId="{A71030DF-FF06-4C2B-AC1E-6838260B51C5}" sibTransId="{C58CDC66-3A95-4C55-A93A-654DBD81AD98}"/>
    <dgm:cxn modelId="{08E7BEC9-9F58-4900-A36A-1CD2CE84BF78}" type="presOf" srcId="{66ACAA61-9C2D-4E2B-A371-30F203B4FC1B}" destId="{3A20FDFA-40AF-4F4A-BD4E-986D6697A86C}" srcOrd="0" destOrd="0" presId="urn:microsoft.com/office/officeart/2005/8/layout/hierarchy2"/>
    <dgm:cxn modelId="{5C5D7015-E396-4786-ABD5-1B71FF6CA9C6}" type="presOf" srcId="{AF7EDC3B-DE17-426A-9D13-6022D3A2402B}" destId="{19BAA24C-466A-45B0-9388-D311E4CF87CC}" srcOrd="1" destOrd="0" presId="urn:microsoft.com/office/officeart/2005/8/layout/hierarchy2"/>
    <dgm:cxn modelId="{CDF651A4-489A-474F-9BAF-1F5712C73EEB}" type="presOf" srcId="{790552DB-0641-4E81-B569-6106702A91E7}" destId="{8EE4EE06-CDD5-46E4-A043-FC9297C1A2A4}" srcOrd="0" destOrd="0" presId="urn:microsoft.com/office/officeart/2005/8/layout/hierarchy2"/>
    <dgm:cxn modelId="{FEEB8E3B-3914-4D05-A940-228E87D5C50D}" type="presOf" srcId="{31E11374-591F-4656-9BE3-35EA4F300D52}" destId="{FB98B4CF-3122-43C2-B555-C29C87807079}" srcOrd="0" destOrd="0" presId="urn:microsoft.com/office/officeart/2005/8/layout/hierarchy2"/>
    <dgm:cxn modelId="{4289FCD2-2BFA-4F3E-B687-24C28A565A22}" type="presOf" srcId="{4BEA4CCD-D491-4DDD-9B8E-BB5524DC901A}" destId="{E6857D8A-97D6-45DB-A875-1E9AAE834FC5}" srcOrd="0" destOrd="0" presId="urn:microsoft.com/office/officeart/2005/8/layout/hierarchy2"/>
    <dgm:cxn modelId="{6D04DF94-97C5-4EC4-ACF8-C135C816392B}" srcId="{55C1556D-97C9-4640-B46C-627E530A928C}" destId="{EFD6051E-E4D1-42F0-9D55-32C71EDFC445}" srcOrd="0" destOrd="0" parTransId="{684496D0-55A7-40E4-B065-6F92B3E82736}" sibTransId="{E20BABFE-4A1F-4B2B-BD2F-F97C65F937C1}"/>
    <dgm:cxn modelId="{8537DB7D-9214-4709-B36D-F70A0C14B1E4}" type="presOf" srcId="{684496D0-55A7-40E4-B065-6F92B3E82736}" destId="{D66B6A4C-2C92-4B52-AC45-3F0673548DD5}" srcOrd="0" destOrd="0" presId="urn:microsoft.com/office/officeart/2005/8/layout/hierarchy2"/>
    <dgm:cxn modelId="{E0898CC8-A268-4C85-A7C8-0DD1ED3D93F0}" type="presOf" srcId="{790552DB-0641-4E81-B569-6106702A91E7}" destId="{509C0100-C167-40A1-B101-693D7615E29A}" srcOrd="1" destOrd="0" presId="urn:microsoft.com/office/officeart/2005/8/layout/hierarchy2"/>
    <dgm:cxn modelId="{8B4C99D7-F51A-4B1D-A5E8-B3032006DF88}" srcId="{EFD6051E-E4D1-42F0-9D55-32C71EDFC445}" destId="{505410B8-931E-4313-A307-4C7B5D124475}" srcOrd="0" destOrd="0" parTransId="{AF7EDC3B-DE17-426A-9D13-6022D3A2402B}" sibTransId="{590B7792-B480-4FC4-9250-F6903B6C3ED1}"/>
    <dgm:cxn modelId="{8568329C-6C46-49BF-AED7-28997BC11146}" type="presOf" srcId="{505410B8-931E-4313-A307-4C7B5D124475}" destId="{C94FB903-828F-46E1-99B2-AA18C6A02C89}" srcOrd="0" destOrd="0" presId="urn:microsoft.com/office/officeart/2005/8/layout/hierarchy2"/>
    <dgm:cxn modelId="{44DD9CE4-260A-4CDC-863F-6E9C5C55CA95}" type="presOf" srcId="{8F7163A4-737A-478D-AAF7-C79C73989B6A}" destId="{6D55F161-E8F7-42DB-8977-0860E3A75D51}" srcOrd="0" destOrd="0" presId="urn:microsoft.com/office/officeart/2005/8/layout/hierarchy2"/>
    <dgm:cxn modelId="{87EE1908-FAAA-4F88-8B43-94855565F668}" type="presOf" srcId="{D9F42880-B89C-455F-9CAA-B3EBC3095B89}" destId="{03B07D42-99EB-45A4-A607-3415925AD470}" srcOrd="0" destOrd="0" presId="urn:microsoft.com/office/officeart/2005/8/layout/hierarchy2"/>
    <dgm:cxn modelId="{AACB4FEF-1387-4BC2-ACC3-51BFE7DA7E1F}" srcId="{AFB7C7D3-87F4-47B7-8179-E2E90DB9CF58}" destId="{55C1556D-97C9-4640-B46C-627E530A928C}" srcOrd="0" destOrd="0" parTransId="{66ACAA61-9C2D-4E2B-A371-30F203B4FC1B}" sibTransId="{1CCA3741-A455-4F1E-BAD8-272BC2BAE29A}"/>
    <dgm:cxn modelId="{BF488B1F-57DB-44CC-A7B1-25711855A573}" type="presOf" srcId="{8F7163A4-737A-478D-AAF7-C79C73989B6A}" destId="{5FB87A1F-3497-4BDB-9D33-04D5E5C6F207}" srcOrd="1" destOrd="0" presId="urn:microsoft.com/office/officeart/2005/8/layout/hierarchy2"/>
    <dgm:cxn modelId="{9C24220E-3900-471F-AE14-4054BE5EBE7E}" srcId="{31E11374-591F-4656-9BE3-35EA4F300D52}" destId="{AFB7C7D3-87F4-47B7-8179-E2E90DB9CF58}" srcOrd="0" destOrd="0" parTransId="{EAB9708E-BC30-472A-8C7C-D7FA1457D0F5}" sibTransId="{AC508E08-C342-4CE0-A31E-1CC16886B16B}"/>
    <dgm:cxn modelId="{504C47E4-DD07-488E-B452-6B27B5F356E3}" type="presOf" srcId="{55C1556D-97C9-4640-B46C-627E530A928C}" destId="{68E22B4B-182E-45D6-9427-AF31C91CCE34}" srcOrd="0" destOrd="0" presId="urn:microsoft.com/office/officeart/2005/8/layout/hierarchy2"/>
    <dgm:cxn modelId="{DEBB30B0-7F14-49B3-8F01-2B69AC997586}" srcId="{FE8387B6-B62C-4B1D-BF28-92243F829A0E}" destId="{4BEA4CCD-D491-4DDD-9B8E-BB5524DC901A}" srcOrd="0" destOrd="0" parTransId="{8F7163A4-737A-478D-AAF7-C79C73989B6A}" sibTransId="{5F7AF005-0136-4AEB-9A0D-4B20BB5B13A0}"/>
    <dgm:cxn modelId="{7DDF3F0A-77BD-4AB8-B876-A8C077A7AF1D}" type="presOf" srcId="{AF7EDC3B-DE17-426A-9D13-6022D3A2402B}" destId="{1798EF65-2EFE-4F7A-86BB-407E639526F2}" srcOrd="0" destOrd="0" presId="urn:microsoft.com/office/officeart/2005/8/layout/hierarchy2"/>
    <dgm:cxn modelId="{9595DAC9-75E6-42C4-9C2C-3B4CE1E83AD2}" type="presOf" srcId="{684496D0-55A7-40E4-B065-6F92B3E82736}" destId="{590CDFE1-54D3-4DB8-972D-E5E9514EA86E}" srcOrd="1" destOrd="0" presId="urn:microsoft.com/office/officeart/2005/8/layout/hierarchy2"/>
    <dgm:cxn modelId="{7A7D8AEF-9B1F-41B5-88C7-7DE8CE45A500}" srcId="{AFB7C7D3-87F4-47B7-8179-E2E90DB9CF58}" destId="{FE8387B6-B62C-4B1D-BF28-92243F829A0E}" srcOrd="1" destOrd="0" parTransId="{790552DB-0641-4E81-B569-6106702A91E7}" sibTransId="{35B312F1-10D3-4DC3-B055-B24FC77B78F9}"/>
    <dgm:cxn modelId="{795A90D8-5118-47E2-AA56-3DF2F30F4BE0}" type="presOf" srcId="{A71030DF-FF06-4C2B-AC1E-6838260B51C5}" destId="{2023A87E-1341-4681-9DA5-FB57BE4024A6}" srcOrd="1" destOrd="0" presId="urn:microsoft.com/office/officeart/2005/8/layout/hierarchy2"/>
    <dgm:cxn modelId="{0F32F0E3-0E70-4B53-810E-96FC85A5DF0E}" type="presOf" srcId="{AFB7C7D3-87F4-47B7-8179-E2E90DB9CF58}" destId="{C4987607-FFBF-4802-9FD3-23B7EC6F95B3}" srcOrd="0" destOrd="0" presId="urn:microsoft.com/office/officeart/2005/8/layout/hierarchy2"/>
    <dgm:cxn modelId="{A01FE321-A284-4E09-AEC7-A58FC78EC1A6}" type="presOf" srcId="{FE8387B6-B62C-4B1D-BF28-92243F829A0E}" destId="{DD7443E6-0998-46AB-AF47-9478761B712D}" srcOrd="0" destOrd="0" presId="urn:microsoft.com/office/officeart/2005/8/layout/hierarchy2"/>
    <dgm:cxn modelId="{C21C628C-348C-4F6C-B7F3-D9A1A542D020}" type="presOf" srcId="{66ACAA61-9C2D-4E2B-A371-30F203B4FC1B}" destId="{65ED39FC-C8AA-4460-8689-8C565CFE1E6F}" srcOrd="1" destOrd="0" presId="urn:microsoft.com/office/officeart/2005/8/layout/hierarchy2"/>
    <dgm:cxn modelId="{E7679E78-2B30-4602-8D48-03694A4B4DF3}" type="presParOf" srcId="{FB98B4CF-3122-43C2-B555-C29C87807079}" destId="{29A10F2F-0453-433F-A95A-3DC21D899028}" srcOrd="0" destOrd="0" presId="urn:microsoft.com/office/officeart/2005/8/layout/hierarchy2"/>
    <dgm:cxn modelId="{C2AB04F0-B472-461B-ACAE-D7099FD3C4A7}" type="presParOf" srcId="{29A10F2F-0453-433F-A95A-3DC21D899028}" destId="{C4987607-FFBF-4802-9FD3-23B7EC6F95B3}" srcOrd="0" destOrd="0" presId="urn:microsoft.com/office/officeart/2005/8/layout/hierarchy2"/>
    <dgm:cxn modelId="{827E3003-C8E9-492E-99FC-1E31247ADB26}" type="presParOf" srcId="{29A10F2F-0453-433F-A95A-3DC21D899028}" destId="{98868657-ACF6-4160-8273-54DB6285CFA3}" srcOrd="1" destOrd="0" presId="urn:microsoft.com/office/officeart/2005/8/layout/hierarchy2"/>
    <dgm:cxn modelId="{38938CC2-B057-437B-8D1F-FD300333FD7F}" type="presParOf" srcId="{98868657-ACF6-4160-8273-54DB6285CFA3}" destId="{3A20FDFA-40AF-4F4A-BD4E-986D6697A86C}" srcOrd="0" destOrd="0" presId="urn:microsoft.com/office/officeart/2005/8/layout/hierarchy2"/>
    <dgm:cxn modelId="{76095005-430D-4C8E-8788-056FDF1B5A34}" type="presParOf" srcId="{3A20FDFA-40AF-4F4A-BD4E-986D6697A86C}" destId="{65ED39FC-C8AA-4460-8689-8C565CFE1E6F}" srcOrd="0" destOrd="0" presId="urn:microsoft.com/office/officeart/2005/8/layout/hierarchy2"/>
    <dgm:cxn modelId="{32A4F870-AD3B-4EF7-BE91-30F2B26225F8}" type="presParOf" srcId="{98868657-ACF6-4160-8273-54DB6285CFA3}" destId="{3A7F6E4C-DD70-4E26-BDEE-CC77C3F57AC1}" srcOrd="1" destOrd="0" presId="urn:microsoft.com/office/officeart/2005/8/layout/hierarchy2"/>
    <dgm:cxn modelId="{B2054BD7-2F1D-4555-93F5-F919DB7FC59B}" type="presParOf" srcId="{3A7F6E4C-DD70-4E26-BDEE-CC77C3F57AC1}" destId="{68E22B4B-182E-45D6-9427-AF31C91CCE34}" srcOrd="0" destOrd="0" presId="urn:microsoft.com/office/officeart/2005/8/layout/hierarchy2"/>
    <dgm:cxn modelId="{5AED9B2E-C1BB-46DF-B038-09ECF4711556}" type="presParOf" srcId="{3A7F6E4C-DD70-4E26-BDEE-CC77C3F57AC1}" destId="{71C2122E-4313-4BF5-AB5F-B7B0A890016C}" srcOrd="1" destOrd="0" presId="urn:microsoft.com/office/officeart/2005/8/layout/hierarchy2"/>
    <dgm:cxn modelId="{B3DB89FB-3432-4D8C-8E39-853976E6BDD4}" type="presParOf" srcId="{71C2122E-4313-4BF5-AB5F-B7B0A890016C}" destId="{D66B6A4C-2C92-4B52-AC45-3F0673548DD5}" srcOrd="0" destOrd="0" presId="urn:microsoft.com/office/officeart/2005/8/layout/hierarchy2"/>
    <dgm:cxn modelId="{97089276-FE9E-4889-A254-9F58C2EE9CB2}" type="presParOf" srcId="{D66B6A4C-2C92-4B52-AC45-3F0673548DD5}" destId="{590CDFE1-54D3-4DB8-972D-E5E9514EA86E}" srcOrd="0" destOrd="0" presId="urn:microsoft.com/office/officeart/2005/8/layout/hierarchy2"/>
    <dgm:cxn modelId="{1458C021-DCF3-493C-B714-4AA8F07EC0A1}" type="presParOf" srcId="{71C2122E-4313-4BF5-AB5F-B7B0A890016C}" destId="{1DBCBB52-6C7F-46C8-B159-CB5E1D8B6548}" srcOrd="1" destOrd="0" presId="urn:microsoft.com/office/officeart/2005/8/layout/hierarchy2"/>
    <dgm:cxn modelId="{DC75CEC9-1EC5-429F-B8BB-A0C97A21AC22}" type="presParOf" srcId="{1DBCBB52-6C7F-46C8-B159-CB5E1D8B6548}" destId="{BF2D6287-1B21-47A5-9AB1-0B65717EEAAA}" srcOrd="0" destOrd="0" presId="urn:microsoft.com/office/officeart/2005/8/layout/hierarchy2"/>
    <dgm:cxn modelId="{71C09A1B-3F4D-48E3-BE28-0E304D6A79B8}" type="presParOf" srcId="{1DBCBB52-6C7F-46C8-B159-CB5E1D8B6548}" destId="{10CFBF5F-F4AB-4E89-A6D3-85557F10B5F3}" srcOrd="1" destOrd="0" presId="urn:microsoft.com/office/officeart/2005/8/layout/hierarchy2"/>
    <dgm:cxn modelId="{F688FDD6-229A-4F8B-9681-40BCA4339187}" type="presParOf" srcId="{10CFBF5F-F4AB-4E89-A6D3-85557F10B5F3}" destId="{1798EF65-2EFE-4F7A-86BB-407E639526F2}" srcOrd="0" destOrd="0" presId="urn:microsoft.com/office/officeart/2005/8/layout/hierarchy2"/>
    <dgm:cxn modelId="{B152A70D-4965-4F57-9F4C-A721C333A85E}" type="presParOf" srcId="{1798EF65-2EFE-4F7A-86BB-407E639526F2}" destId="{19BAA24C-466A-45B0-9388-D311E4CF87CC}" srcOrd="0" destOrd="0" presId="urn:microsoft.com/office/officeart/2005/8/layout/hierarchy2"/>
    <dgm:cxn modelId="{84E24BFF-4D7C-4969-B5EB-7999CD0F45CD}" type="presParOf" srcId="{10CFBF5F-F4AB-4E89-A6D3-85557F10B5F3}" destId="{5171356A-ED56-4643-8144-B0656C279AD5}" srcOrd="1" destOrd="0" presId="urn:microsoft.com/office/officeart/2005/8/layout/hierarchy2"/>
    <dgm:cxn modelId="{794BB349-83AD-4683-A2D1-8CE954EFB78A}" type="presParOf" srcId="{5171356A-ED56-4643-8144-B0656C279AD5}" destId="{C94FB903-828F-46E1-99B2-AA18C6A02C89}" srcOrd="0" destOrd="0" presId="urn:microsoft.com/office/officeart/2005/8/layout/hierarchy2"/>
    <dgm:cxn modelId="{37086974-DB31-4E42-AD33-AA8C467FB5A5}" type="presParOf" srcId="{5171356A-ED56-4643-8144-B0656C279AD5}" destId="{58CEEEDF-E28A-4962-BB92-C91D07D776E0}" srcOrd="1" destOrd="0" presId="urn:microsoft.com/office/officeart/2005/8/layout/hierarchy2"/>
    <dgm:cxn modelId="{756CDCE9-859B-4C1F-ADE3-559528607135}" type="presParOf" srcId="{10CFBF5F-F4AB-4E89-A6D3-85557F10B5F3}" destId="{521AC788-29D6-4F37-B449-1B70A47382FC}" srcOrd="2" destOrd="0" presId="urn:microsoft.com/office/officeart/2005/8/layout/hierarchy2"/>
    <dgm:cxn modelId="{78A2EB51-07AB-4B8A-B7B6-424383A1340C}" type="presParOf" srcId="{521AC788-29D6-4F37-B449-1B70A47382FC}" destId="{2023A87E-1341-4681-9DA5-FB57BE4024A6}" srcOrd="0" destOrd="0" presId="urn:microsoft.com/office/officeart/2005/8/layout/hierarchy2"/>
    <dgm:cxn modelId="{6E3F97D8-EAC1-424E-80DE-47EC809FD341}" type="presParOf" srcId="{10CFBF5F-F4AB-4E89-A6D3-85557F10B5F3}" destId="{1BA9350A-6223-4857-8943-FE2F9C6A50D7}" srcOrd="3" destOrd="0" presId="urn:microsoft.com/office/officeart/2005/8/layout/hierarchy2"/>
    <dgm:cxn modelId="{143861FE-A7DB-4434-AA81-20011D752ED2}" type="presParOf" srcId="{1BA9350A-6223-4857-8943-FE2F9C6A50D7}" destId="{03B07D42-99EB-45A4-A607-3415925AD470}" srcOrd="0" destOrd="0" presId="urn:microsoft.com/office/officeart/2005/8/layout/hierarchy2"/>
    <dgm:cxn modelId="{D01FC31C-6659-44F0-BF24-11B4B50DFC76}" type="presParOf" srcId="{1BA9350A-6223-4857-8943-FE2F9C6A50D7}" destId="{D79AD2D6-22E3-4023-9FAB-9CC68FE17707}" srcOrd="1" destOrd="0" presId="urn:microsoft.com/office/officeart/2005/8/layout/hierarchy2"/>
    <dgm:cxn modelId="{B5175073-50C0-486A-9A57-9E5914CCB2F0}" type="presParOf" srcId="{98868657-ACF6-4160-8273-54DB6285CFA3}" destId="{8EE4EE06-CDD5-46E4-A043-FC9297C1A2A4}" srcOrd="2" destOrd="0" presId="urn:microsoft.com/office/officeart/2005/8/layout/hierarchy2"/>
    <dgm:cxn modelId="{1BB7BE78-D544-4140-8DD1-A16F102FCF0F}" type="presParOf" srcId="{8EE4EE06-CDD5-46E4-A043-FC9297C1A2A4}" destId="{509C0100-C167-40A1-B101-693D7615E29A}" srcOrd="0" destOrd="0" presId="urn:microsoft.com/office/officeart/2005/8/layout/hierarchy2"/>
    <dgm:cxn modelId="{9221C307-8123-4EDC-95ED-934C600232C2}" type="presParOf" srcId="{98868657-ACF6-4160-8273-54DB6285CFA3}" destId="{D73E2994-FFD5-4BDD-B16C-EB84455611FA}" srcOrd="3" destOrd="0" presId="urn:microsoft.com/office/officeart/2005/8/layout/hierarchy2"/>
    <dgm:cxn modelId="{62769ADD-6A46-4379-83ED-A27E1C4CBB17}" type="presParOf" srcId="{D73E2994-FFD5-4BDD-B16C-EB84455611FA}" destId="{DD7443E6-0998-46AB-AF47-9478761B712D}" srcOrd="0" destOrd="0" presId="urn:microsoft.com/office/officeart/2005/8/layout/hierarchy2"/>
    <dgm:cxn modelId="{E6ABA8DB-8895-4C08-9242-A60466222CD0}" type="presParOf" srcId="{D73E2994-FFD5-4BDD-B16C-EB84455611FA}" destId="{238BFD35-5664-492F-B9B8-27C83EB68F80}" srcOrd="1" destOrd="0" presId="urn:microsoft.com/office/officeart/2005/8/layout/hierarchy2"/>
    <dgm:cxn modelId="{C603D4C3-202D-4B1F-9782-5F71825AC7AC}" type="presParOf" srcId="{238BFD35-5664-492F-B9B8-27C83EB68F80}" destId="{6D55F161-E8F7-42DB-8977-0860E3A75D51}" srcOrd="0" destOrd="0" presId="urn:microsoft.com/office/officeart/2005/8/layout/hierarchy2"/>
    <dgm:cxn modelId="{8EAEBAAC-1234-48CE-A3BF-25741709CAD8}" type="presParOf" srcId="{6D55F161-E8F7-42DB-8977-0860E3A75D51}" destId="{5FB87A1F-3497-4BDB-9D33-04D5E5C6F207}" srcOrd="0" destOrd="0" presId="urn:microsoft.com/office/officeart/2005/8/layout/hierarchy2"/>
    <dgm:cxn modelId="{128C2095-C15B-4498-BC6C-7A878B97B93E}" type="presParOf" srcId="{238BFD35-5664-492F-B9B8-27C83EB68F80}" destId="{557E35CE-B1EA-4C6D-A00A-8C8CCBAE111D}" srcOrd="1" destOrd="0" presId="urn:microsoft.com/office/officeart/2005/8/layout/hierarchy2"/>
    <dgm:cxn modelId="{BF62367B-C04E-459F-A988-FAEAEA2E317E}" type="presParOf" srcId="{557E35CE-B1EA-4C6D-A00A-8C8CCBAE111D}" destId="{E6857D8A-97D6-45DB-A875-1E9AAE834FC5}" srcOrd="0" destOrd="0" presId="urn:microsoft.com/office/officeart/2005/8/layout/hierarchy2"/>
    <dgm:cxn modelId="{14F75740-26C0-47C4-BFED-A647336761C3}" type="presParOf" srcId="{557E35CE-B1EA-4C6D-A00A-8C8CCBAE111D}" destId="{8A425337-DD2B-49A6-958F-590CB6AE108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9D9C0A-E8AC-45F7-929D-DC5BA3A85B85}">
      <dsp:nvSpPr>
        <dsp:cNvPr id="0" name=""/>
        <dsp:cNvSpPr/>
      </dsp:nvSpPr>
      <dsp:spPr>
        <a:xfrm>
          <a:off x="3357" y="13482"/>
          <a:ext cx="2018614" cy="6624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2013-2016 годы</a:t>
          </a:r>
          <a:endParaRPr lang="ru-RU" sz="2000" b="1" kern="12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57" y="13482"/>
        <a:ext cx="2018614" cy="662400"/>
      </dsp:txXfrm>
    </dsp:sp>
    <dsp:sp modelId="{F2536196-CC69-4E40-ACD0-1E2CD7B55606}">
      <dsp:nvSpPr>
        <dsp:cNvPr id="0" name=""/>
        <dsp:cNvSpPr/>
      </dsp:nvSpPr>
      <dsp:spPr>
        <a:xfrm>
          <a:off x="3357" y="675882"/>
          <a:ext cx="2018614" cy="1830915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23</a:t>
          </a:r>
          <a:r>
            <a:rPr lang="ru-RU" sz="1400" kern="120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профессии</a:t>
          </a:r>
          <a:endParaRPr lang="ru-RU" sz="1400" kern="12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28</a:t>
          </a:r>
          <a:r>
            <a:rPr lang="ru-RU" sz="1400" kern="120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специальностей</a:t>
          </a:r>
          <a:endParaRPr lang="ru-RU" sz="1400" kern="12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57" y="675882"/>
        <a:ext cx="2018614" cy="1830915"/>
      </dsp:txXfrm>
    </dsp:sp>
    <dsp:sp modelId="{818C7221-4A9C-41E9-9794-0F5DE678E2F4}">
      <dsp:nvSpPr>
        <dsp:cNvPr id="0" name=""/>
        <dsp:cNvSpPr/>
      </dsp:nvSpPr>
      <dsp:spPr>
        <a:xfrm>
          <a:off x="2304578" y="13482"/>
          <a:ext cx="2018614" cy="6624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2017 год</a:t>
          </a:r>
          <a:endParaRPr lang="ru-RU" sz="2000" b="1" kern="12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04578" y="13482"/>
        <a:ext cx="2018614" cy="662400"/>
      </dsp:txXfrm>
    </dsp:sp>
    <dsp:sp modelId="{A642C908-DB1E-4F8A-966B-B668C024D74C}">
      <dsp:nvSpPr>
        <dsp:cNvPr id="0" name=""/>
        <dsp:cNvSpPr/>
      </dsp:nvSpPr>
      <dsp:spPr>
        <a:xfrm>
          <a:off x="2304578" y="675882"/>
          <a:ext cx="2018614" cy="1830915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ru-RU" sz="1400" kern="120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профессия</a:t>
          </a:r>
          <a:endParaRPr lang="ru-RU" sz="1400" kern="12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ru-RU" sz="1400" kern="120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специальности</a:t>
          </a:r>
          <a:endParaRPr lang="ru-RU" sz="1400" kern="12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04578" y="675882"/>
        <a:ext cx="2018614" cy="1830915"/>
      </dsp:txXfrm>
    </dsp:sp>
    <dsp:sp modelId="{9643C7BA-E7C3-46BB-8033-0C86164E0458}">
      <dsp:nvSpPr>
        <dsp:cNvPr id="0" name=""/>
        <dsp:cNvSpPr/>
      </dsp:nvSpPr>
      <dsp:spPr>
        <a:xfrm>
          <a:off x="4605799" y="13482"/>
          <a:ext cx="2018614" cy="6624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ts val="12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2018 год </a:t>
          </a:r>
        </a:p>
        <a:p>
          <a:pPr lvl="0" algn="ctr" defTabSz="889000">
            <a:lnSpc>
              <a:spcPts val="12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(ТОП -50)</a:t>
          </a:r>
          <a:endParaRPr lang="ru-RU" sz="2000" b="1" kern="12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05799" y="13482"/>
        <a:ext cx="2018614" cy="662400"/>
      </dsp:txXfrm>
    </dsp:sp>
    <dsp:sp modelId="{BFA511A2-B166-423C-A25C-605178B9792C}">
      <dsp:nvSpPr>
        <dsp:cNvPr id="0" name=""/>
        <dsp:cNvSpPr/>
      </dsp:nvSpPr>
      <dsp:spPr>
        <a:xfrm>
          <a:off x="4605799" y="675882"/>
          <a:ext cx="2018614" cy="1830915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</a:t>
          </a:r>
          <a:r>
            <a:rPr lang="ru-RU" sz="1400" kern="120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профессий</a:t>
          </a:r>
          <a:endParaRPr lang="ru-RU" sz="1400" kern="12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21</a:t>
          </a:r>
          <a:r>
            <a:rPr lang="ru-RU" sz="1400" kern="120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специальностей</a:t>
          </a:r>
          <a:endParaRPr lang="ru-RU" sz="1400" kern="12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05799" y="675882"/>
        <a:ext cx="2018614" cy="1830915"/>
      </dsp:txXfrm>
    </dsp:sp>
    <dsp:sp modelId="{B23C9FDC-B965-4ACB-95FC-C41C1D8D4494}">
      <dsp:nvSpPr>
        <dsp:cNvPr id="0" name=""/>
        <dsp:cNvSpPr/>
      </dsp:nvSpPr>
      <dsp:spPr>
        <a:xfrm>
          <a:off x="6907020" y="13482"/>
          <a:ext cx="2018614" cy="6624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ts val="12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2019 год</a:t>
          </a:r>
        </a:p>
        <a:p>
          <a:pPr lvl="0" algn="ctr" defTabSz="889000">
            <a:lnSpc>
              <a:spcPts val="12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(ТОП-50)</a:t>
          </a:r>
          <a:endParaRPr lang="ru-RU" sz="2000" b="1" kern="12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07020" y="13482"/>
        <a:ext cx="2018614" cy="662400"/>
      </dsp:txXfrm>
    </dsp:sp>
    <dsp:sp modelId="{7A064376-17C0-4C4D-8F93-C62BC308843D}">
      <dsp:nvSpPr>
        <dsp:cNvPr id="0" name=""/>
        <dsp:cNvSpPr/>
      </dsp:nvSpPr>
      <dsp:spPr>
        <a:xfrm>
          <a:off x="6907020" y="675882"/>
          <a:ext cx="2018614" cy="1830915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r>
            <a:rPr lang="ru-RU" sz="1400" kern="120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профессии</a:t>
          </a:r>
          <a:endParaRPr lang="ru-RU" sz="1400" kern="12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ru-RU" sz="1400" kern="120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специальность</a:t>
          </a:r>
          <a:endParaRPr lang="ru-RU" sz="1400" kern="12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Мастер отделочных строительных и декоративных работ; Мастер контрольно-измерительных приборов и автоматики; Графический дизайнер; Монтаж, техническое обслуживание и ремонт электронных приборов и устройств</a:t>
          </a:r>
          <a:endParaRPr lang="ru-RU" sz="1400" kern="12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07020" y="675882"/>
        <a:ext cx="2018614" cy="18309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987607-FFBF-4802-9FD3-23B7EC6F95B3}">
      <dsp:nvSpPr>
        <dsp:cNvPr id="0" name=""/>
        <dsp:cNvSpPr/>
      </dsp:nvSpPr>
      <dsp:spPr>
        <a:xfrm>
          <a:off x="8930" y="1515978"/>
          <a:ext cx="901918" cy="124202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800" b="1" i="0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57</a:t>
          </a:r>
          <a:r>
            <a:rPr lang="ru-RU" sz="2800" b="0" i="0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ПОУ</a:t>
          </a:r>
          <a:endParaRPr lang="ru-RU" sz="2800" i="0" kern="12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346" y="1542394"/>
        <a:ext cx="849086" cy="1189189"/>
      </dsp:txXfrm>
    </dsp:sp>
    <dsp:sp modelId="{3A20FDFA-40AF-4F4A-BD4E-986D6697A86C}">
      <dsp:nvSpPr>
        <dsp:cNvPr id="0" name=""/>
        <dsp:cNvSpPr/>
      </dsp:nvSpPr>
      <dsp:spPr>
        <a:xfrm rot="18420523">
          <a:off x="740419" y="1780827"/>
          <a:ext cx="856292" cy="28536"/>
        </a:xfrm>
        <a:custGeom>
          <a:avLst/>
          <a:gdLst/>
          <a:ahLst/>
          <a:cxnLst/>
          <a:rect l="0" t="0" r="0" b="0"/>
          <a:pathLst>
            <a:path>
              <a:moveTo>
                <a:pt x="0" y="14268"/>
              </a:moveTo>
              <a:lnTo>
                <a:pt x="856292" y="142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100" i="0" kern="120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47158" y="1773688"/>
        <a:ext cx="42814" cy="42814"/>
      </dsp:txXfrm>
    </dsp:sp>
    <dsp:sp modelId="{68E22B4B-182E-45D6-9427-AF31C91CCE34}">
      <dsp:nvSpPr>
        <dsp:cNvPr id="0" name=""/>
        <dsp:cNvSpPr/>
      </dsp:nvSpPr>
      <dsp:spPr>
        <a:xfrm>
          <a:off x="1426282" y="344339"/>
          <a:ext cx="1692593" cy="22177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i="0" u="sng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50</a:t>
          </a:r>
          <a:r>
            <a:rPr lang="ru-RU" sz="1600" b="1" i="0" u="sng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i="0" u="sng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ПОУ</a:t>
          </a:r>
          <a:r>
            <a:rPr lang="ru-RU" sz="1600" b="1" i="0" u="sng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i="0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сферы промышленности, сельского и лесного хозяйства, строительства, транспорта и услуг, подведомственных Минобразования НСО (</a:t>
          </a:r>
          <a:r>
            <a:rPr lang="ru-RU" sz="1200" b="1" i="0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157</a:t>
          </a:r>
          <a:r>
            <a:rPr lang="ru-RU" sz="1200" i="0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профессий и специальностей)</a:t>
          </a:r>
          <a:endParaRPr lang="ru-RU" sz="1200" i="0" kern="12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75856" y="393913"/>
        <a:ext cx="1593445" cy="2118576"/>
      </dsp:txXfrm>
    </dsp:sp>
    <dsp:sp modelId="{D66B6A4C-2C92-4B52-AC45-3F0673548DD5}">
      <dsp:nvSpPr>
        <dsp:cNvPr id="0" name=""/>
        <dsp:cNvSpPr/>
      </dsp:nvSpPr>
      <dsp:spPr>
        <a:xfrm>
          <a:off x="3118876" y="1438933"/>
          <a:ext cx="515433" cy="28536"/>
        </a:xfrm>
        <a:custGeom>
          <a:avLst/>
          <a:gdLst/>
          <a:ahLst/>
          <a:cxnLst/>
          <a:rect l="0" t="0" r="0" b="0"/>
          <a:pathLst>
            <a:path>
              <a:moveTo>
                <a:pt x="0" y="14268"/>
              </a:moveTo>
              <a:lnTo>
                <a:pt x="515433" y="142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100" i="0" kern="120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63707" y="1440315"/>
        <a:ext cx="25771" cy="25771"/>
      </dsp:txXfrm>
    </dsp:sp>
    <dsp:sp modelId="{BF2D6287-1B21-47A5-9AB1-0B65717EEAAA}">
      <dsp:nvSpPr>
        <dsp:cNvPr id="0" name=""/>
        <dsp:cNvSpPr/>
      </dsp:nvSpPr>
      <dsp:spPr>
        <a:xfrm>
          <a:off x="3634310" y="582093"/>
          <a:ext cx="1288584" cy="17422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0" i="0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Контрольные цифры приема за счет средств областного бюджета –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i="0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8 025 </a:t>
          </a:r>
          <a:r>
            <a:rPr lang="ru-RU" sz="1200" b="0" i="0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человек</a:t>
          </a:r>
          <a:endParaRPr lang="ru-RU" sz="1200" i="0" kern="12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72051" y="619834"/>
        <a:ext cx="1213102" cy="1666735"/>
      </dsp:txXfrm>
    </dsp:sp>
    <dsp:sp modelId="{1798EF65-2EFE-4F7A-86BB-407E639526F2}">
      <dsp:nvSpPr>
        <dsp:cNvPr id="0" name=""/>
        <dsp:cNvSpPr/>
      </dsp:nvSpPr>
      <dsp:spPr>
        <a:xfrm rot="18619003">
          <a:off x="4782292" y="1135223"/>
          <a:ext cx="796636" cy="28536"/>
        </a:xfrm>
        <a:custGeom>
          <a:avLst/>
          <a:gdLst/>
          <a:ahLst/>
          <a:cxnLst/>
          <a:rect l="0" t="0" r="0" b="0"/>
          <a:pathLst>
            <a:path>
              <a:moveTo>
                <a:pt x="0" y="14268"/>
              </a:moveTo>
              <a:lnTo>
                <a:pt x="796636" y="142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100" i="0" kern="120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60695" y="1129576"/>
        <a:ext cx="39831" cy="39831"/>
      </dsp:txXfrm>
    </dsp:sp>
    <dsp:sp modelId="{C94FB903-828F-46E1-99B2-AA18C6A02C89}">
      <dsp:nvSpPr>
        <dsp:cNvPr id="0" name=""/>
        <dsp:cNvSpPr/>
      </dsp:nvSpPr>
      <dsp:spPr>
        <a:xfrm>
          <a:off x="5438327" y="134361"/>
          <a:ext cx="1825550" cy="14228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i="0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программам подготовки квалифицированных рабочих, служащих –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i="0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3 200 </a:t>
          </a:r>
          <a:r>
            <a:rPr lang="ru-RU" sz="1200" b="0" i="0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человек</a:t>
          </a:r>
          <a:endParaRPr lang="ru-RU" sz="1200" b="0" i="0" kern="12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80001" y="176035"/>
        <a:ext cx="1742202" cy="1339493"/>
      </dsp:txXfrm>
    </dsp:sp>
    <dsp:sp modelId="{521AC788-29D6-4F37-B449-1B70A47382FC}">
      <dsp:nvSpPr>
        <dsp:cNvPr id="0" name=""/>
        <dsp:cNvSpPr/>
      </dsp:nvSpPr>
      <dsp:spPr>
        <a:xfrm rot="3350747">
          <a:off x="4721568" y="1818804"/>
          <a:ext cx="918085" cy="28536"/>
        </a:xfrm>
        <a:custGeom>
          <a:avLst/>
          <a:gdLst/>
          <a:ahLst/>
          <a:cxnLst/>
          <a:rect l="0" t="0" r="0" b="0"/>
          <a:pathLst>
            <a:path>
              <a:moveTo>
                <a:pt x="0" y="14268"/>
              </a:moveTo>
              <a:lnTo>
                <a:pt x="918085" y="142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100" i="0" kern="120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57658" y="1810121"/>
        <a:ext cx="45904" cy="45904"/>
      </dsp:txXfrm>
    </dsp:sp>
    <dsp:sp modelId="{03B07D42-99EB-45A4-A607-3415925AD470}">
      <dsp:nvSpPr>
        <dsp:cNvPr id="0" name=""/>
        <dsp:cNvSpPr/>
      </dsp:nvSpPr>
      <dsp:spPr>
        <a:xfrm>
          <a:off x="5438327" y="1653847"/>
          <a:ext cx="1813991" cy="11181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i="0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программам подготовки специалистов среднего звена –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i="0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4 825 </a:t>
          </a:r>
          <a:r>
            <a:rPr lang="ru-RU" sz="1200" b="0" i="0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человек</a:t>
          </a:r>
          <a:endParaRPr lang="ru-RU" sz="1200" b="0" i="0" kern="12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71078" y="1686598"/>
        <a:ext cx="1748489" cy="1052692"/>
      </dsp:txXfrm>
    </dsp:sp>
    <dsp:sp modelId="{8EE4EE06-CDD5-46E4-A043-FC9297C1A2A4}">
      <dsp:nvSpPr>
        <dsp:cNvPr id="0" name=""/>
        <dsp:cNvSpPr/>
      </dsp:nvSpPr>
      <dsp:spPr>
        <a:xfrm rot="3969973">
          <a:off x="530786" y="2706111"/>
          <a:ext cx="1275558" cy="28536"/>
        </a:xfrm>
        <a:custGeom>
          <a:avLst/>
          <a:gdLst/>
          <a:ahLst/>
          <a:cxnLst/>
          <a:rect l="0" t="0" r="0" b="0"/>
          <a:pathLst>
            <a:path>
              <a:moveTo>
                <a:pt x="0" y="14268"/>
              </a:moveTo>
              <a:lnTo>
                <a:pt x="1275558" y="142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100" i="0" kern="120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36676" y="2688490"/>
        <a:ext cx="63777" cy="63777"/>
      </dsp:txXfrm>
    </dsp:sp>
    <dsp:sp modelId="{DD7443E6-0998-46AB-AF47-9478761B712D}">
      <dsp:nvSpPr>
        <dsp:cNvPr id="0" name=""/>
        <dsp:cNvSpPr/>
      </dsp:nvSpPr>
      <dsp:spPr>
        <a:xfrm>
          <a:off x="1426282" y="2677901"/>
          <a:ext cx="1532551" cy="125173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i="0" u="sng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 </a:t>
          </a:r>
          <a:r>
            <a:rPr lang="ru-RU" sz="1600" b="1" i="0" u="sng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ПОУ </a:t>
          </a:r>
          <a:r>
            <a:rPr lang="ru-RU" sz="1200" i="0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среднего профессионального педагогического образования,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i="0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(8</a:t>
          </a:r>
          <a:r>
            <a:rPr lang="ru-RU" sz="1200" i="0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специальностей) </a:t>
          </a:r>
          <a:endParaRPr lang="ru-RU" sz="1200" i="0" kern="12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62944" y="2714563"/>
        <a:ext cx="1459227" cy="1178413"/>
      </dsp:txXfrm>
    </dsp:sp>
    <dsp:sp modelId="{6D55F161-E8F7-42DB-8977-0860E3A75D51}">
      <dsp:nvSpPr>
        <dsp:cNvPr id="0" name=""/>
        <dsp:cNvSpPr/>
      </dsp:nvSpPr>
      <dsp:spPr>
        <a:xfrm>
          <a:off x="2958834" y="3289501"/>
          <a:ext cx="515433" cy="28536"/>
        </a:xfrm>
        <a:custGeom>
          <a:avLst/>
          <a:gdLst/>
          <a:ahLst/>
          <a:cxnLst/>
          <a:rect l="0" t="0" r="0" b="0"/>
          <a:pathLst>
            <a:path>
              <a:moveTo>
                <a:pt x="0" y="14268"/>
              </a:moveTo>
              <a:lnTo>
                <a:pt x="515433" y="142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100" i="0" kern="120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03665" y="3290883"/>
        <a:ext cx="25771" cy="25771"/>
      </dsp:txXfrm>
    </dsp:sp>
    <dsp:sp modelId="{E6857D8A-97D6-45DB-A875-1E9AAE834FC5}">
      <dsp:nvSpPr>
        <dsp:cNvPr id="0" name=""/>
        <dsp:cNvSpPr/>
      </dsp:nvSpPr>
      <dsp:spPr>
        <a:xfrm>
          <a:off x="3474267" y="2868685"/>
          <a:ext cx="2110017" cy="8701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0" i="0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Контрольные цифры приема за счет средств областного бюджета –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i="0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965</a:t>
          </a:r>
          <a:r>
            <a:rPr lang="ru-RU" sz="1200" i="0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человек</a:t>
          </a:r>
          <a:endParaRPr lang="ru-RU" sz="1200" i="0" kern="12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99753" y="2894171"/>
        <a:ext cx="2059045" cy="8191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0.39683</cdr:x>
      <cdr:y>0.02153</cdr:y>
    </cdr:from>
    <cdr:to>
      <cdr:x>0.90555</cdr:x>
      <cdr:y>0.1292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00200" y="72008"/>
          <a:ext cx="2307811" cy="3600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 класс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9E61C-2E04-4B3F-9371-E31062D65967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A91AA-402F-4CEC-A20D-A343CE40D8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837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F205B-2DD4-4694-8B88-F60F13AA8EA1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96732-64CF-4DE7-BE71-117F9DD030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574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5383-194B-401C-8912-644FC8BE80C5}" type="datetime1">
              <a:rPr lang="ru-RU" smtClean="0"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67ECA-FC44-48CF-9E8B-0ED5B7A58D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798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44B8-289E-4062-A94F-14B417453D80}" type="datetime1">
              <a:rPr lang="ru-RU" smtClean="0"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67ECA-FC44-48CF-9E8B-0ED5B7A58D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479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1EAF3-E9F6-4896-A1C4-23B2FFCEC07F}" type="datetime1">
              <a:rPr lang="ru-RU" smtClean="0"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67ECA-FC44-48CF-9E8B-0ED5B7A58D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237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4DB1-F8C7-4052-9C18-F65FE91A943F}" type="datetime1">
              <a:rPr lang="ru-RU" smtClean="0"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67ECA-FC44-48CF-9E8B-0ED5B7A58D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48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F0A17-DC0D-48C0-A1CE-5F9FC3679C89}" type="datetime1">
              <a:rPr lang="ru-RU" smtClean="0"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67ECA-FC44-48CF-9E8B-0ED5B7A58D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651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E4A7-17BB-4729-A98A-3585C2AAECC3}" type="datetime1">
              <a:rPr lang="ru-RU" smtClean="0"/>
              <a:t>25.12.2019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67ECA-FC44-48CF-9E8B-0ED5B7A58D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877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8B1D-C121-4271-932E-CA3C332582D2}" type="datetime1">
              <a:rPr lang="ru-RU" smtClean="0"/>
              <a:t>25.12.2019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67ECA-FC44-48CF-9E8B-0ED5B7A58D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460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A128-7876-46CF-950A-4EBE13B2CA54}" type="datetime1">
              <a:rPr lang="ru-RU" smtClean="0"/>
              <a:t>25.12.2019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67ECA-FC44-48CF-9E8B-0ED5B7A58D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32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CD38-36D3-481B-B58E-F7467B0D98F4}" type="datetime1">
              <a:rPr lang="ru-RU" smtClean="0"/>
              <a:t>25.12.2019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67ECA-FC44-48CF-9E8B-0ED5B7A58D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507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D73C-B8EC-4A35-B587-1F9F70A4B901}" type="datetime1">
              <a:rPr lang="ru-RU" smtClean="0"/>
              <a:t>25.12.2019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67ECA-FC44-48CF-9E8B-0ED5B7A58D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78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9FB8B-8FA0-429A-9E1D-C7DE04D5DADE}" type="datetime1">
              <a:rPr lang="ru-RU" smtClean="0"/>
              <a:t>25.12.2019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67ECA-FC44-48CF-9E8B-0ED5B7A58D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93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A0FCF-6334-41CE-88E1-FA4B831936C9}" type="datetime1">
              <a:rPr lang="ru-RU" smtClean="0"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67ECA-FC44-48CF-9E8B-0ED5B7A58D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949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5" y="1275606"/>
            <a:ext cx="9036496" cy="243027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«Об итогах зачисления в учреждения среднего профессионального образования в 2019 году 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и прогнозируемом конкурсе в 2020 году 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(Министерство образования 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Новосибирской области)»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4"/>
          <p:cNvSpPr txBox="1">
            <a:spLocks noGrp="1"/>
          </p:cNvSpPr>
          <p:nvPr>
            <p:ph type="title"/>
          </p:nvPr>
        </p:nvSpPr>
        <p:spPr>
          <a:xfrm>
            <a:off x="467544" y="123478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Заседание Общественного совета </a:t>
            </a:r>
            <a:b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министерстве образования Новосибирской области</a:t>
            </a:r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95736" y="4620205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18.12.2019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18148" y="3507854"/>
            <a:ext cx="55081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подготовки трудовых ресурсов</a:t>
            </a:r>
          </a:p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А.Н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Головнин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77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2347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принятых заявлений в 2019 году </a:t>
            </a:r>
            <a:b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700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состоянию на 15.08.2019</a:t>
            </a:r>
            <a:endParaRPr lang="ru-RU" sz="3200" b="1" i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8018624"/>
              </p:ext>
            </p:extLst>
          </p:nvPr>
        </p:nvGraphicFramePr>
        <p:xfrm>
          <a:off x="107504" y="771550"/>
          <a:ext cx="403244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507637"/>
              </p:ext>
            </p:extLst>
          </p:nvPr>
        </p:nvGraphicFramePr>
        <p:xfrm>
          <a:off x="4283968" y="915566"/>
          <a:ext cx="4680520" cy="35966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510390"/>
                <a:gridCol w="1170130"/>
              </a:tblGrid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ПОУ </a:t>
                      </a:r>
                      <a:r>
                        <a:rPr lang="ru-RU" sz="1000" b="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сферы </a:t>
                      </a:r>
                      <a:r>
                        <a:rPr lang="ru-RU" sz="1000" b="0" i="0" u="sng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промышленности, сельского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sng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лесного хозяйства, строительства, транспорта и услуг</a:t>
                      </a:r>
                      <a:endParaRPr lang="ru-RU" sz="1000" b="0" u="sng" dirty="0" smtClean="0"/>
                    </a:p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человек на одно бюджетное место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9377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конкурс заявлений (</a:t>
                      </a:r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ПОУ</a:t>
                      </a:r>
                      <a:r>
                        <a:rPr lang="ru-RU" sz="1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endParaRPr lang="ru-RU" sz="10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 человека 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3524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Новосибирский технологический колледж питания 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7 человек 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23448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Новосибирский химико-технологический колледж </a:t>
                      </a:r>
                    </a:p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им. Д.И. Менделеева 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6 человек 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42352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Новосибирский автотранспортный колледж, Новосибирский профессионально-педагогический колледж, Новосибирский торгово-экономический колледж, Новосибирский колледж легкой промышленности и сервиса 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4 человек 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03970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Новосибирский авиационный технический колледж имени Б.С. Галущака, Новосибирский колледж печати и информационных технологий, Новосибирский колледж питания и сервиса, Новосибирский лицей питания, Новосибирский колледж автосервиса и дорожного хозяйства, Новосибирский колледж пищевой промышленности и переработки, Новосибирский колледж электроники и вычислительной техники, Новосибирский промышленно-энергетический» колледж 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3 человек 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60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балл аттестатов студентов, зачисленных на первый курс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ПОУ сферы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промышленности, сельского и лесного хозяйства, строительства, транспорта и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услуг, в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 году 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903574543"/>
              </p:ext>
            </p:extLst>
          </p:nvPr>
        </p:nvGraphicFramePr>
        <p:xfrm>
          <a:off x="107504" y="1491630"/>
          <a:ext cx="4896544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92080" y="1347614"/>
            <a:ext cx="36724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балл аттестатов 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2019 году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(50 ПОУ)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3,84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2018 году – 3,79)</a:t>
            </a:r>
          </a:p>
          <a:p>
            <a:endParaRPr lang="ru-RU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ПОУ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средний балл 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2019 году более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4,0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2018 году – 10 ПОУ) </a:t>
            </a:r>
          </a:p>
          <a:p>
            <a:endParaRPr lang="ru-RU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на 01.09.2019 выполнение КЦП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(50 ПОУ)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98%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(в 2018 году – 96%)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91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«География приема» на обучение по программам СПО</a:t>
            </a:r>
            <a:b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2019 году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203101"/>
              </p:ext>
            </p:extLst>
          </p:nvPr>
        </p:nvGraphicFramePr>
        <p:xfrm>
          <a:off x="395536" y="1707654"/>
          <a:ext cx="8229600" cy="2958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1131590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принято на обучение за счет средств областного бюджета в ПОУ сферы промышленности, сельского и лесного хозяйства, строительства, транспорта и услуг (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 ПОУ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8025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человек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95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23478"/>
            <a:ext cx="8712968" cy="1141635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на обучение по программам СПО </a:t>
            </a:r>
            <a:b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 средств физических и (или) юридических лиц в 2019 году, 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(30 ПОУ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сферы промышленности, сельского и лесного хозяйства, строительства, транспорта и 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461066"/>
              </p:ext>
            </p:extLst>
          </p:nvPr>
        </p:nvGraphicFramePr>
        <p:xfrm>
          <a:off x="4355976" y="1381264"/>
          <a:ext cx="4511352" cy="367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0998" y="1661139"/>
            <a:ext cx="417619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принято на обучение в 2019 году за счет средств физических и (или) юридических лиц 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i="1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внебюджет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2748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человек, 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базе 9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1806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человек, 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базе 11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942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человека 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08104" y="2538302"/>
            <a:ext cx="86409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71,3%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32240" y="3035500"/>
            <a:ext cx="86409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28,7%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92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9669" y="205979"/>
            <a:ext cx="8756827" cy="85725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на обучение по программам профессиональной подготовки </a:t>
            </a:r>
            <a:b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лиц с ограниченными возможностями здоровья в 2019 году 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9669" y="1275606"/>
            <a:ext cx="4572000" cy="32932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 профессиональных образовательных </a:t>
            </a:r>
            <a:r>
              <a:rPr 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учреждений:</a:t>
            </a:r>
            <a:endParaRPr lang="ru-RU" sz="1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Новосибирский центр профессионального обучения №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Новосибирский центр профессионального обучения № 2 им. Героя России Ю.М.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Наумова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Доволенский аграрный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колледж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Искитимский центр профессионального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Татарский политехнический 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колледж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Кочковский межрайонный аграрный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лицей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Купинский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межрайонный аграрный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лицей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Маслянинский межрайонный аграрный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лицей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982451"/>
              </p:ext>
            </p:extLst>
          </p:nvPr>
        </p:nvGraphicFramePr>
        <p:xfrm>
          <a:off x="4851669" y="1192282"/>
          <a:ext cx="3960440" cy="35560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808312"/>
                <a:gridCol w="11521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профессии</a:t>
                      </a:r>
                      <a:endParaRPr lang="ru-RU" sz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приема, человек</a:t>
                      </a:r>
                      <a:endParaRPr lang="ru-RU" sz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Штукатур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Плотник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Каменщик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048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Столяр строительный; плотник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Цветовод; </a:t>
                      </a:r>
                      <a:r>
                        <a:rPr lang="ru-RU" sz="14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плодоовощевод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4359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Швея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9211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Штукатур, маляр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9211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Штукатур, маляр строительный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9211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принято на обучение в 2019 году: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152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23478"/>
            <a:ext cx="8504920" cy="936104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на обучение по программам среднего профессионального педагогического образования за счет бюджетных ассигнований областного бюджета Новосибирской 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году (7 ПОУ)</a:t>
            </a:r>
            <a:endParaRPr lang="ru-RU" sz="18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767352"/>
              </p:ext>
            </p:extLst>
          </p:nvPr>
        </p:nvGraphicFramePr>
        <p:xfrm>
          <a:off x="251520" y="1131590"/>
          <a:ext cx="4896544" cy="3776885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213398"/>
                <a:gridCol w="2437534"/>
                <a:gridCol w="1245612"/>
              </a:tblGrid>
              <a:tr h="5601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Коды укрупненных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групп; коды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специальностей</a:t>
                      </a:r>
                      <a:endParaRPr lang="ru-RU" sz="9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61" marR="577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укрупненных групп; наименование специальностей</a:t>
                      </a:r>
                      <a:endParaRPr lang="ru-RU" sz="9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61" marR="577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КЦП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2019/2020 учебный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год, человек</a:t>
                      </a:r>
                      <a:endParaRPr lang="ru-RU" sz="9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61" marR="57761" marT="0" marB="0" anchor="ctr"/>
                </a:tc>
              </a:tr>
              <a:tr h="360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09.00.00</a:t>
                      </a:r>
                      <a:endParaRPr lang="ru-RU" sz="9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61" marR="577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И ВЫЧИСЛИТЕЛЬНАЯ ТЕХНИКА</a:t>
                      </a:r>
                      <a:endParaRPr lang="ru-RU" sz="9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61" marR="577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61" marR="57761" marT="0" marB="0" anchor="ctr"/>
                </a:tc>
              </a:tr>
              <a:tr h="360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09.02.03</a:t>
                      </a:r>
                      <a:endParaRPr lang="ru-RU" sz="9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61" marR="577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Программирование в компьютерных системах</a:t>
                      </a:r>
                      <a:endParaRPr lang="ru-RU" sz="9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61" marR="577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61" marR="57761" marT="0" marB="0" anchor="ctr"/>
                </a:tc>
              </a:tr>
              <a:tr h="360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44.00.00</a:t>
                      </a:r>
                      <a:endParaRPr lang="ru-RU" sz="9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61" marR="577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 И ПЕДАГОГИЧЕСКИЕ НАУКИ</a:t>
                      </a:r>
                      <a:endParaRPr lang="ru-RU" sz="9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61" marR="577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810</a:t>
                      </a:r>
                      <a:endParaRPr lang="ru-RU" sz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61" marR="57761" marT="0" marB="0" anchor="ctr"/>
                </a:tc>
              </a:tr>
              <a:tr h="180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44.02.01</a:t>
                      </a:r>
                      <a:endParaRPr lang="ru-RU" sz="9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61" marR="577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образование</a:t>
                      </a:r>
                      <a:endParaRPr lang="ru-RU" sz="9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61" marR="577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345</a:t>
                      </a:r>
                      <a:endParaRPr lang="ru-RU" sz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61" marR="57761" marT="0" marB="0" anchor="ctr"/>
                </a:tc>
              </a:tr>
              <a:tr h="180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44.02.02</a:t>
                      </a:r>
                      <a:endParaRPr lang="ru-RU" sz="9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61" marR="577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Преподавание в начальных классах</a:t>
                      </a:r>
                      <a:endParaRPr lang="ru-RU" sz="9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61" marR="577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ru-RU" sz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61" marR="57761" marT="0" marB="0" anchor="ctr"/>
                </a:tc>
              </a:tr>
              <a:tr h="180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44.02.03</a:t>
                      </a:r>
                      <a:endParaRPr lang="ru-RU" sz="9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61" marR="577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Педагогика дополнительного образования</a:t>
                      </a:r>
                      <a:endParaRPr lang="ru-RU" sz="9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61" marR="577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61" marR="57761" marT="0" marB="0" anchor="ctr"/>
                </a:tc>
              </a:tr>
              <a:tr h="180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44.02.04</a:t>
                      </a:r>
                      <a:endParaRPr lang="ru-RU" sz="9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61" marR="577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Специальное дошкольное образование</a:t>
                      </a:r>
                      <a:endParaRPr lang="ru-RU" sz="9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61" marR="577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61" marR="57761" marT="0" marB="0" anchor="ctr"/>
                </a:tc>
              </a:tr>
              <a:tr h="360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44.02.05</a:t>
                      </a:r>
                      <a:endParaRPr lang="ru-RU" sz="9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61" marR="577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Коррекционная педагогика в начальном образовании</a:t>
                      </a:r>
                      <a:endParaRPr lang="ru-RU" sz="9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61" marR="577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61" marR="57761" marT="0" marB="0" anchor="ctr"/>
                </a:tc>
              </a:tr>
              <a:tr h="180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49.00.00</a:t>
                      </a:r>
                      <a:endParaRPr lang="ru-RU" sz="9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61" marR="577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9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61" marR="577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  <a:endParaRPr lang="ru-RU" sz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61" marR="57761" marT="0" marB="0" anchor="ctr"/>
                </a:tc>
              </a:tr>
              <a:tr h="180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49.02.01</a:t>
                      </a:r>
                      <a:endParaRPr lang="ru-RU" sz="9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61" marR="577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</a:t>
                      </a:r>
                      <a:endParaRPr lang="ru-RU" sz="9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61" marR="577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  <a:endParaRPr lang="ru-RU" sz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61" marR="57761" marT="0" marB="0" anchor="ctr"/>
                </a:tc>
              </a:tr>
              <a:tr h="180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53.00.00</a:t>
                      </a:r>
                      <a:endParaRPr lang="ru-RU" sz="9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61" marR="577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МУЗЫКАЛЬНОЕ ИСКУССТВО</a:t>
                      </a:r>
                      <a:endParaRPr lang="ru-RU" sz="9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61" marR="577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61" marR="57761" marT="0" marB="0" anchor="ctr"/>
                </a:tc>
              </a:tr>
              <a:tr h="180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53.02.01</a:t>
                      </a:r>
                      <a:endParaRPr lang="ru-RU" sz="9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61" marR="577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Музыкальное образование</a:t>
                      </a:r>
                      <a:endParaRPr lang="ru-RU" sz="9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61" marR="577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61" marR="57761" marT="0" marB="0" anchor="ctr"/>
                </a:tc>
              </a:tr>
              <a:tr h="18044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61" marR="5776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965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61" marR="57761" marT="0" marB="0"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425059" y="1995686"/>
            <a:ext cx="3419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 аттестатов 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специальностям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профессионального педагогического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-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4,0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балла</a:t>
            </a:r>
          </a:p>
        </p:txBody>
      </p:sp>
    </p:spTree>
    <p:extLst>
      <p:ext uri="{BB962C8B-B14F-4D97-AF65-F5344CB8AC3E}">
        <p14:creationId xmlns:p14="http://schemas.microsoft.com/office/powerpoint/2010/main" val="302447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23478"/>
            <a:ext cx="8507288" cy="85725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приемной кампании 2019 года в ПОУ, подведомственных Минобразования НСО 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806067"/>
              </p:ext>
            </p:extLst>
          </p:nvPr>
        </p:nvGraphicFramePr>
        <p:xfrm>
          <a:off x="395536" y="987574"/>
          <a:ext cx="8208912" cy="391116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2228"/>
                <a:gridCol w="2052228"/>
                <a:gridCol w="2052228"/>
                <a:gridCol w="2052228"/>
              </a:tblGrid>
              <a:tr h="73951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ПОУ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2018/2019 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уч. год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2019/2020 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уч. год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28448"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ПОУ сферы промышленности, сельского и лесного хозяйства, строительства, транспорта и услуг 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(50 ПОУ)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7575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8025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</a:t>
                      </a:r>
                      <a:endParaRPr lang="ru-RU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02991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2238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2748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28448"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ПОУ среднего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профессионального педагогического образования</a:t>
                      </a:r>
                    </a:p>
                    <a:p>
                      <a:r>
                        <a:rPr lang="ru-RU" sz="1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(7 ПОУ)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941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965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</a:t>
                      </a:r>
                      <a:endParaRPr lang="ru-RU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7620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303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415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28448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11057</a:t>
                      </a:r>
                      <a:endParaRPr lang="ru-RU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12153</a:t>
                      </a:r>
                      <a:endParaRPr lang="ru-RU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3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864966183"/>
              </p:ext>
            </p:extLst>
          </p:nvPr>
        </p:nvGraphicFramePr>
        <p:xfrm>
          <a:off x="323528" y="1138397"/>
          <a:ext cx="8208912" cy="3343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360" y="123478"/>
            <a:ext cx="8435280" cy="85725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численности выпускников общеобразовательных организаций Новосибирской области на 2020 год*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4515966"/>
            <a:ext cx="87849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*по данным управления </a:t>
            </a:r>
            <a:r>
              <a:rPr lang="ru-RU" sz="1400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политики в сфере общего </a:t>
            </a:r>
            <a:r>
              <a:rPr lang="ru-RU" sz="1400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Минобразования НСО </a:t>
            </a:r>
            <a:endParaRPr lang="ru-RU" sz="1400" i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2040" y="1059582"/>
            <a:ext cx="39604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Ожидается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продолжат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по программам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 – 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тыс. человек из числа выпускников 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Новосибирской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48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05979"/>
            <a:ext cx="8640960" cy="85725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КЦП для обучения по программам СПО</a:t>
            </a:r>
            <a:b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2020/2021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учебный год за счет средств </a:t>
            </a:r>
            <a:b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областного бюджета Новосибирской области (4 ИОГВ НСО) 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158384"/>
              </p:ext>
            </p:extLst>
          </p:nvPr>
        </p:nvGraphicFramePr>
        <p:xfrm>
          <a:off x="1403648" y="1347614"/>
          <a:ext cx="6480720" cy="328954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184576"/>
                <a:gridCol w="1296144"/>
              </a:tblGrid>
              <a:tr h="651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исполнительных органов государственной власти Новосибирской области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КЦП на обучение в 2020/2021 учебном году</a:t>
                      </a:r>
                      <a:endParaRPr lang="ru-RU" sz="105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6" marR="6216" marT="6216" marB="0" anchor="ctr"/>
                </a:tc>
              </a:tr>
              <a:tr h="3907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МИНИСТЕРСТВО ОБРАЗОВАНИЯ  НОВОСИБИРСКОЙ ОБЛАСТИ</a:t>
                      </a:r>
                      <a:br>
                        <a:rPr lang="ru-RU" sz="105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5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5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9340</a:t>
                      </a:r>
                      <a:endParaRPr lang="ru-RU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6" marR="6216" marT="6216" marB="0" anchor="ctr"/>
                </a:tc>
              </a:tr>
              <a:tr h="161276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</a:t>
                      </a:r>
                      <a:endParaRPr lang="ru-RU" sz="1000" b="1" i="1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6" marR="6216" marT="621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242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ПОУ, реализующие программы среднего профессионального образования сферы сельского хозяйства, транспорта, промышленности и услуг </a:t>
                      </a:r>
                      <a:br>
                        <a:rPr lang="ru-RU" sz="100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(50 ПОУ)</a:t>
                      </a:r>
                      <a:endParaRPr lang="ru-RU" sz="1000" b="0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8275</a:t>
                      </a:r>
                      <a:endParaRPr lang="ru-RU" sz="1000" b="0" i="1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6" marR="6216" marT="6216" marB="0" anchor="ctr"/>
                </a:tc>
              </a:tr>
              <a:tr h="35150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ПОУ, реализующие программы среднего профессионального педагогического образования </a:t>
                      </a:r>
                      <a:br>
                        <a:rPr lang="ru-RU" sz="100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(7 ПОУ)</a:t>
                      </a:r>
                      <a:endParaRPr lang="ru-RU" sz="1000" b="0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1065</a:t>
                      </a:r>
                      <a:endParaRPr lang="ru-RU" sz="1000" b="0" i="1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6" marR="6216" marT="6216" marB="0" anchor="ctr"/>
                </a:tc>
              </a:tr>
              <a:tr h="3255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МИНИСТЕРСТВО ЗДРАВООХРАНЕНИЯ НОВОСИБИРСКОЙ </a:t>
                      </a:r>
                      <a:r>
                        <a:rPr lang="ru-RU" sz="105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ОБЛАСТИ (4 ПОУ)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6" marR="6216" marT="6216" marB="0" anchor="ctr"/>
                </a:tc>
              </a:tr>
              <a:tr h="260523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МИНИСТЕРСТВО КУЛЬТУРЫ НОВОСИБИРСКОЙ </a:t>
                      </a:r>
                      <a:r>
                        <a:rPr lang="ru-RU" sz="105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ОБЛАСТИ (3 ПОУ)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6" marR="6216" marT="621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434</a:t>
                      </a:r>
                      <a:endParaRPr lang="ru-RU" sz="1100" b="0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6" marR="6216" marT="6216" marB="0" anchor="ctr"/>
                </a:tc>
              </a:tr>
              <a:tr h="3907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МИНИСТЕРСТВО ФИЗИЧЕСКОЙ КУЛЬТУРЫ И СПОРТА НОВОСИБИРСКОЙ </a:t>
                      </a:r>
                      <a:r>
                        <a:rPr lang="ru-RU" sz="105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ОБЛАСТИ (1 ПОУ)</a:t>
                      </a:r>
                      <a:endParaRPr lang="ru-RU" sz="105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</a:t>
                      </a:r>
                      <a:endParaRPr lang="ru-RU" sz="1100" b="0" i="0" u="none" strike="noStrik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6" marR="6216" marT="6216" marB="0" anchor="ctr"/>
                </a:tc>
              </a:tr>
              <a:tr h="29438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11129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6" marR="6216" marT="621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50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496" y="205978"/>
            <a:ext cx="9001000" cy="857250"/>
          </a:xfrm>
        </p:spPr>
        <p:txBody>
          <a:bodyPr>
            <a:noAutofit/>
          </a:bodyPr>
          <a:lstStyle/>
          <a:p>
            <a:pPr marL="87313"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проекта КЦП на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2020/2021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год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укрупненным группам профессий и специальностей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кадровой потребности приоритетных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отраслей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экономики Новосибирской области,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318077463"/>
              </p:ext>
            </p:extLst>
          </p:nvPr>
        </p:nvGraphicFramePr>
        <p:xfrm>
          <a:off x="107504" y="1275606"/>
          <a:ext cx="8856984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043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65571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29.12.2019 № 273-ФЗ</a:t>
            </a:r>
            <a:b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«Об образовании в Российской Федерации»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843558"/>
            <a:ext cx="8568952" cy="27363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68</a:t>
            </a:r>
            <a:r>
              <a:rPr lang="ru-RU" sz="16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16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1.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«Среднее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 образование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направлено на решение задач интеллектуального, культурного и профессионального развития человека и имеет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целью подготовку квалифицированных рабочих или служащих и специалистов среднего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звена…» </a:t>
            </a:r>
          </a:p>
          <a:p>
            <a:pPr algn="just"/>
            <a:endParaRPr lang="ru-RU" sz="10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2.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освоению образовательных программ среднего профессионального образования допускаются лица, имеющие образование не ниже основного общего или среднего общего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образования…»</a:t>
            </a:r>
          </a:p>
          <a:p>
            <a:pPr algn="just"/>
            <a:endParaRPr lang="ru-RU" sz="10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4.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«Прием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обучение по образовательным программам среднего профессионального образования за счет бюджетных ассигнований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бюджетов субъектов Российской Федерации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является общедоступным.»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3651870"/>
            <a:ext cx="8424936" cy="122413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16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55. </a:t>
            </a:r>
          </a:p>
          <a:p>
            <a:pPr algn="just"/>
            <a:r>
              <a:rPr lang="ru-RU" sz="16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</a:t>
            </a:r>
            <a:r>
              <a:rPr lang="ru-RU" sz="16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«Прием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обучение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по образовательным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программам среднего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образования за счет бюджетных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ассигнований …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бюджетов субъектов Российской Федерации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на общедоступной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основе…»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83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4CE079D8-A8D2-45ED-9094-A7211A4F890D}" type="slidenum">
              <a:rPr lang="ru-RU" smtClean="0"/>
              <a:t>20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835696" y="1491630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18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33971"/>
            <a:ext cx="9016398" cy="565571"/>
          </a:xfrm>
        </p:spPr>
        <p:txBody>
          <a:bodyPr>
            <a:noAutofit/>
          </a:bodyPr>
          <a:lstStyle/>
          <a:p>
            <a:pPr lvl="0">
              <a:spcAft>
                <a:spcPts val="0"/>
              </a:spcAft>
            </a:pP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29.12.2012 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273-ФЗ</a:t>
            </a:r>
            <a:b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 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843558"/>
            <a:ext cx="8348736" cy="17948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spcAft>
                <a:spcPts val="0"/>
              </a:spcAft>
            </a:pPr>
            <a:r>
              <a:rPr lang="ru-RU" sz="16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100</a:t>
            </a:r>
            <a:endParaRPr lang="ru-RU" sz="1600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1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«Число обучающихся по образовательным программам среднего профессионального и высшего образования за счет бюджетных ассигнований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бюджетов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субъектов Российской Федерации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определяется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контрольных цифр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приема …»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ru-RU" sz="1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цифры приема распределяются по результатам публичного конкурса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…» 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7226" y="2675116"/>
            <a:ext cx="84670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0000"/>
              </a:lnSpc>
              <a:spcAft>
                <a:spcPts val="0"/>
              </a:spcAft>
            </a:pPr>
            <a:r>
              <a:rPr lang="ru-RU" b="1" u="sng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b="1" u="sng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Новосибирской области от </a:t>
            </a:r>
            <a:r>
              <a:rPr lang="ru-RU" b="1" u="sng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14.10.2013 № </a:t>
            </a:r>
            <a:r>
              <a:rPr lang="ru-RU" b="1" u="sng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426-п </a:t>
            </a:r>
            <a:endParaRPr lang="ru-RU" sz="1200" u="sng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3" y="3082361"/>
            <a:ext cx="82767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ru-RU" sz="14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установления </a:t>
            </a:r>
            <a:r>
              <a:rPr lang="ru-RU" sz="1400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контрольных цифр </a:t>
            </a:r>
            <a:r>
              <a:rPr lang="ru-RU" sz="14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приема </a:t>
            </a:r>
            <a:r>
              <a:rPr lang="ru-RU" sz="1400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 средств областного бюджета:</a:t>
            </a:r>
            <a:endParaRPr lang="ru-RU" sz="14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3.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«Контрольные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цифры приема устанавливаются профессиональным образовательным организациям и образовательным организациям высшего образования по имеющим государственную аккредитацию образовательным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программам…»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</a:t>
            </a:r>
            <a:r>
              <a:rPr lang="ru-RU" sz="1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«Контрольные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цифры приема распределяются по результатам публичного конкурса и устанавливаются организациям, осуществляющим образовательную деятельность по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программам: среднего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…»</a:t>
            </a:r>
          </a:p>
          <a:p>
            <a:pPr lvl="0" algn="just">
              <a:spcAft>
                <a:spcPts val="0"/>
              </a:spcAft>
            </a:pPr>
            <a:endParaRPr lang="ru-RU" sz="16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4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94248"/>
            <a:ext cx="8712968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 algn="ctr">
              <a:lnSpc>
                <a:spcPts val="2000"/>
              </a:lnSpc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региональной кадровой потребности </a:t>
            </a:r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7313" algn="ctr">
              <a:lnSpc>
                <a:spcPts val="2000"/>
              </a:lnSpc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2019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 по видам экономической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деятельности,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572947144"/>
              </p:ext>
            </p:extLst>
          </p:nvPr>
        </p:nvGraphicFramePr>
        <p:xfrm>
          <a:off x="94558" y="732431"/>
          <a:ext cx="4441438" cy="3754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220467251"/>
              </p:ext>
            </p:extLst>
          </p:nvPr>
        </p:nvGraphicFramePr>
        <p:xfrm>
          <a:off x="4366885" y="702165"/>
          <a:ext cx="4752528" cy="3919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1692" y="4587974"/>
            <a:ext cx="8284724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>
              <a:lnSpc>
                <a:spcPts val="1400"/>
              </a:lnSpc>
            </a:pPr>
            <a:r>
              <a:rPr lang="ru-RU" sz="1100" b="1" i="1" u="sng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информации: </a:t>
            </a:r>
            <a:r>
              <a:rPr lang="ru-RU" sz="1100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1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труда и социального развития НСО от 28.08.2018 № </a:t>
            </a:r>
            <a:r>
              <a:rPr lang="ru-RU" sz="1100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955 «О прогнозе кадровой потребности Новосибирской области на 2019 – 2025 годы»</a:t>
            </a:r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11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19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79512" y="123478"/>
            <a:ext cx="878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модель соотношения среднегодовой отраслевой потребности в кадрах 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средним профессиональным образованием с объемом контрольных цифр приема на обучение в 2019/2020 учебном году,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</a:t>
            </a:r>
            <a:endParaRPr lang="ru-RU" sz="14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998" y="199432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24,1%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60789" y="305722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10,2%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39952" y="302921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11,0%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7784" y="268906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15,4%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17509" y="331542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5,1%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555517"/>
              </p:ext>
            </p:extLst>
          </p:nvPr>
        </p:nvGraphicFramePr>
        <p:xfrm>
          <a:off x="570384" y="1118817"/>
          <a:ext cx="8147248" cy="343288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364499"/>
                <a:gridCol w="3797633"/>
                <a:gridCol w="1554380"/>
                <a:gridCol w="1430736"/>
              </a:tblGrid>
              <a:tr h="8249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Коды укрупненных </a:t>
                      </a:r>
                      <a:r>
                        <a:rPr lang="ru-RU" sz="14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53" marR="7253" marT="7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укрупненных </a:t>
                      </a:r>
                      <a:r>
                        <a:rPr lang="ru-RU" sz="14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</a:t>
                      </a:r>
                      <a:r>
                        <a:rPr lang="ru-RU" sz="140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40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профессий (специальностей) СПО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53" marR="7253" marT="7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Среднегодовая </a:t>
                      </a:r>
                      <a:r>
                        <a:rPr lang="ru-RU" sz="14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потребность </a:t>
                      </a:r>
                    </a:p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2019-2025 годы (СПО)*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53" marR="7253" marT="725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КЦП </a:t>
                      </a:r>
                    </a:p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(2019/2020 учебный год)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53" marR="7253" marT="7253" marB="0" anchor="ctr">
                    <a:noFill/>
                  </a:tcPr>
                </a:tc>
              </a:tr>
              <a:tr h="466405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09.00.00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ИНФОРМАТИКА И ВЫЧИСЛИТЕЛЬНАЯ ТЕХНИКА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315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34132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15.00.00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МАШИНОСТРОЕНИЕ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2218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1275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5409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23.00.00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ТЕХНИКА И ТЕХНОЛОГИИ НАЗЕМНОГО ТРАНСПОРТА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2780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54090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31.00.00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34.00.00 </a:t>
                      </a:r>
                      <a:endParaRPr lang="ru-RU" sz="140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КЛИНИЧЕСКАЯ МЕДИЦИНА 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ru-RU" sz="140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СЕСТРИНСКОЕ </a:t>
                      </a:r>
                      <a:r>
                        <a:rPr lang="ru-RU" sz="1400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ДЕЛО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1714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1055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4132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35.00.00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СЕЛЬСКОЕ, ЛЕСНОЕ И РЫБНОЕ ХОЗЯЙСТВО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1583</a:t>
                      </a:r>
                      <a:endParaRPr lang="ru-RU" sz="14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1050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4132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44.00.00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ОБРАЗОВАНИЕ И ПЕДАГОГИЧЕСКИЕ НАУКИ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850</a:t>
                      </a:r>
                      <a:endParaRPr lang="ru-RU" sz="1400" b="0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u="none" strike="noStrike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917</a:t>
                      </a:r>
                      <a:endParaRPr lang="ru-RU" sz="1400" b="1" i="0" u="none" strike="noStrike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79512" y="4587974"/>
            <a:ext cx="8064896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>
              <a:lnSpc>
                <a:spcPts val="1400"/>
              </a:lnSpc>
            </a:pPr>
            <a:r>
              <a:rPr lang="ru-RU" sz="1200" b="1" i="1" u="sng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*Источник информации:</a:t>
            </a:r>
            <a:r>
              <a:rPr lang="ru-RU" sz="1200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приказ </a:t>
            </a:r>
            <a:r>
              <a:rPr lang="ru-RU" sz="12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труда и социального развития НСО от 28.08.2018 № </a:t>
            </a:r>
            <a:r>
              <a:rPr lang="ru-RU" sz="1200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955 </a:t>
            </a:r>
          </a:p>
          <a:p>
            <a:pPr marL="87313">
              <a:lnSpc>
                <a:spcPts val="1400"/>
              </a:lnSpc>
            </a:pPr>
            <a:r>
              <a:rPr lang="ru-RU" sz="1200" b="1" i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прогнозе кадровой потребности Новосибирской области на 2019 – 2025 годы»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12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32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2905" y="267494"/>
            <a:ext cx="8943591" cy="1152128"/>
          </a:xfrm>
        </p:spPr>
        <p:txBody>
          <a:bodyPr>
            <a:noAutofit/>
          </a:bodyPr>
          <a:lstStyle/>
          <a:p>
            <a:pPr marL="87313" algn="ctr">
              <a:lnSpc>
                <a:spcPts val="23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новых программ подготовки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специалистов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звена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квалифицированных рабочих,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служащих сферы промышленности, сельского хозяйства, строительства, транспорта и услуг за 2013-2019 годы</a:t>
            </a:r>
            <a:endParaRPr lang="ru-RU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110252812"/>
              </p:ext>
            </p:extLst>
          </p:nvPr>
        </p:nvGraphicFramePr>
        <p:xfrm>
          <a:off x="107504" y="1491631"/>
          <a:ext cx="8928992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92905" y="4155926"/>
            <a:ext cx="4896544" cy="576064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2013 – 2019 годы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введены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новых профессий и специальностей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10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23478"/>
            <a:ext cx="8784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 algn="ctr"/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КЦП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2019/2020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год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укрупненным группам </a:t>
            </a: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7313"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профессий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специальностей СПО за счет средств областного бюджета Новосибирской области,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075270717"/>
              </p:ext>
            </p:extLst>
          </p:nvPr>
        </p:nvGraphicFramePr>
        <p:xfrm>
          <a:off x="0" y="1047542"/>
          <a:ext cx="8892480" cy="3939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64288" y="3723878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 КЦП –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10629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человек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5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05979"/>
            <a:ext cx="8784976" cy="85725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выпускников общеобразовательных организаций Новосибирской области в 2019 году,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99906414"/>
              </p:ext>
            </p:extLst>
          </p:nvPr>
        </p:nvGraphicFramePr>
        <p:xfrm>
          <a:off x="179512" y="1347614"/>
          <a:ext cx="4536504" cy="3343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693387219"/>
              </p:ext>
            </p:extLst>
          </p:nvPr>
        </p:nvGraphicFramePr>
        <p:xfrm>
          <a:off x="4932040" y="1059582"/>
          <a:ext cx="3888432" cy="3544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"/>
          <p:cNvSpPr txBox="1"/>
          <p:nvPr/>
        </p:nvSpPr>
        <p:spPr>
          <a:xfrm>
            <a:off x="6732240" y="1491630"/>
            <a:ext cx="172819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класс</a:t>
            </a:r>
            <a:endParaRPr lang="ru-RU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46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05979"/>
            <a:ext cx="8712968" cy="85725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на обучение по программам СПО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ПОУ, подведомственные Минобразования НСО, </a:t>
            </a:r>
            <a:b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году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272307908"/>
              </p:ext>
            </p:extLst>
          </p:nvPr>
        </p:nvGraphicFramePr>
        <p:xfrm>
          <a:off x="251520" y="811232"/>
          <a:ext cx="727280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921414" y="2086028"/>
            <a:ext cx="118708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1050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sz="105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sz="105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6150</a:t>
            </a:r>
            <a:r>
              <a:rPr lang="ru-RU" sz="105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чел.</a:t>
            </a:r>
          </a:p>
          <a:p>
            <a:r>
              <a:rPr lang="ru-RU" sz="105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ru-RU" sz="1050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sz="105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sz="105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1875</a:t>
            </a:r>
            <a:r>
              <a:rPr lang="ru-RU" sz="105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чел. </a:t>
            </a:r>
            <a:endParaRPr lang="ru-RU" sz="105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64665" y="3980024"/>
            <a:ext cx="11521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550</a:t>
            </a: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чел.</a:t>
            </a:r>
            <a:endParaRPr lang="ru-RU" sz="11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ru-RU" sz="11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sz="11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415</a:t>
            </a:r>
            <a:r>
              <a:rPr lang="ru-RU" sz="11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чел. </a:t>
            </a:r>
            <a:endParaRPr lang="ru-RU" sz="11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 rot="16200000">
            <a:off x="5868144" y="4052033"/>
            <a:ext cx="432048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7596336" y="2139702"/>
            <a:ext cx="288032" cy="4697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25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1076</TotalTime>
  <Words>1404</Words>
  <Application>Microsoft Office PowerPoint</Application>
  <PresentationFormat>Экран (16:9)</PresentationFormat>
  <Paragraphs>300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Заседание Общественного совета  при министерстве образования Новосибирской области</vt:lpstr>
      <vt:lpstr>Федеральный закон от 29.12.2019 № 273-ФЗ  «Об образовании в Российской Федерации»</vt:lpstr>
      <vt:lpstr>Федеральный закон от 29.12.2012 № 273-ФЗ «Об образовании в Российской Федерации»</vt:lpstr>
      <vt:lpstr>Презентация PowerPoint</vt:lpstr>
      <vt:lpstr>Презентация PowerPoint</vt:lpstr>
      <vt:lpstr>Введение новых программ подготовки  специалистов среднего звена и квалифицированных рабочих, служащих сферы промышленности, сельского хозяйства, строительства, транспорта и услуг за 2013-2019 годы</vt:lpstr>
      <vt:lpstr>Презентация PowerPoint</vt:lpstr>
      <vt:lpstr>Численность выпускников общеобразовательных организаций Новосибирской области в 2019 году, человек</vt:lpstr>
      <vt:lpstr>Прием на обучение по программам СПО в ПОУ, подведомственные Минобразования НСО,  в 2019 году</vt:lpstr>
      <vt:lpstr>Количество принятых заявлений в 2019 году  по состоянию на 15.08.2019</vt:lpstr>
      <vt:lpstr>Средний балл аттестатов студентов, зачисленных на первый курс  в ПОУ сферы промышленности, сельского и лесного хозяйства, строительства, транспорта и услуг, в 2019 году </vt:lpstr>
      <vt:lpstr>«География приема» на обучение по программам СПО  в 2019 году</vt:lpstr>
      <vt:lpstr>Прием на обучение по программам СПО  за счет средств физических и (или) юридических лиц в 2019 году, человек  (30 ПОУ сферы промышленности, сельского и лесного хозяйства, строительства, транспорта и услуг)</vt:lpstr>
      <vt:lpstr>Прием на обучение по программам профессиональной подготовки  для лиц с ограниченными возможностями здоровья в 2019 году </vt:lpstr>
      <vt:lpstr>Прием на обучение по программам среднего профессионального педагогического образования за счет бюджетных ассигнований областного бюджета Новосибирской области в 2019 году (7 ПОУ)</vt:lpstr>
      <vt:lpstr>Итоги приемной кампании 2019 года в ПОУ, подведомственных Минобразования НСО </vt:lpstr>
      <vt:lpstr>Прогноз численности выпускников общеобразовательных организаций Новосибирской области на 2020 год*</vt:lpstr>
      <vt:lpstr>Проект КЦП для обучения по программам СПО на 2020/2021 учебный год за счет средств  областного бюджета Новосибирской области (4 ИОГВ НСО) </vt:lpstr>
      <vt:lpstr>Структура проекта КЦП на 2020/2021 учебный год  по укрупненным группам профессий и специальностей  для обеспечения кадровой потребности приоритетных отраслей экономики Новосибирской области, человек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Понамарева Анна Владимировна</dc:creator>
  <cp:lastModifiedBy>Воскресенская Елена Вячеславовна</cp:lastModifiedBy>
  <cp:revision>66</cp:revision>
  <cp:lastPrinted>2019-12-25T07:29:53Z</cp:lastPrinted>
  <dcterms:created xsi:type="dcterms:W3CDTF">2019-12-17T05:33:28Z</dcterms:created>
  <dcterms:modified xsi:type="dcterms:W3CDTF">2019-12-25T12:11:41Z</dcterms:modified>
</cp:coreProperties>
</file>